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56" r:id="rId5"/>
    <p:sldId id="257" r:id="rId6"/>
    <p:sldId id="264" r:id="rId7"/>
    <p:sldId id="265" r:id="rId8"/>
    <p:sldId id="284" r:id="rId9"/>
    <p:sldId id="267" r:id="rId10"/>
    <p:sldId id="295" r:id="rId11"/>
    <p:sldId id="296" r:id="rId12"/>
    <p:sldId id="297" r:id="rId13"/>
    <p:sldId id="298" r:id="rId14"/>
    <p:sldId id="311" r:id="rId15"/>
    <p:sldId id="306" r:id="rId16"/>
    <p:sldId id="309" r:id="rId17"/>
    <p:sldId id="260" r:id="rId18"/>
    <p:sldId id="322" r:id="rId19"/>
    <p:sldId id="315" r:id="rId20"/>
    <p:sldId id="308" r:id="rId21"/>
    <p:sldId id="312" r:id="rId22"/>
    <p:sldId id="314" r:id="rId23"/>
    <p:sldId id="313" r:id="rId24"/>
    <p:sldId id="316" r:id="rId25"/>
    <p:sldId id="318" r:id="rId26"/>
    <p:sldId id="319" r:id="rId27"/>
    <p:sldId id="317" r:id="rId28"/>
    <p:sldId id="327" r:id="rId29"/>
    <p:sldId id="325" r:id="rId30"/>
    <p:sldId id="326" r:id="rId31"/>
    <p:sldId id="328" r:id="rId32"/>
    <p:sldId id="329" r:id="rId33"/>
    <p:sldId id="330" r:id="rId34"/>
    <p:sldId id="336" r:id="rId35"/>
    <p:sldId id="337" r:id="rId36"/>
    <p:sldId id="299" r:id="rId37"/>
  </p:sldIdLst>
  <p:sldSz cx="12192000" cy="6858000"/>
  <p:notesSz cx="9928225" cy="14357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8" y="468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00" d="100"/>
        <a:sy n="100" d="100"/>
      </p:scale>
      <p:origin x="0" y="-4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720361"/>
          </a:xfrm>
          <a:prstGeom prst="rect">
            <a:avLst/>
          </a:prstGeom>
        </p:spPr>
        <p:txBody>
          <a:bodyPr vert="horz" lIns="138769" tIns="69385" rIns="138769" bIns="69385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720361"/>
          </a:xfrm>
          <a:prstGeom prst="rect">
            <a:avLst/>
          </a:prstGeom>
        </p:spPr>
        <p:txBody>
          <a:bodyPr vert="horz" lIns="138769" tIns="69385" rIns="138769" bIns="69385" rtlCol="0"/>
          <a:lstStyle>
            <a:lvl1pPr algn="r">
              <a:defRPr sz="1800"/>
            </a:lvl1pPr>
          </a:lstStyle>
          <a:p>
            <a:fld id="{D6C485D0-2664-4E00-848A-E94B731CD73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8813" y="1795463"/>
            <a:ext cx="8610600" cy="4845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8769" tIns="69385" rIns="138769" bIns="6938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6909474"/>
            <a:ext cx="7942580" cy="5653207"/>
          </a:xfrm>
          <a:prstGeom prst="rect">
            <a:avLst/>
          </a:prstGeom>
        </p:spPr>
        <p:txBody>
          <a:bodyPr vert="horz" lIns="138769" tIns="69385" rIns="138769" bIns="6938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636992"/>
            <a:ext cx="4302231" cy="720359"/>
          </a:xfrm>
          <a:prstGeom prst="rect">
            <a:avLst/>
          </a:prstGeom>
        </p:spPr>
        <p:txBody>
          <a:bodyPr vert="horz" lIns="138769" tIns="69385" rIns="138769" bIns="69385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7" y="13636992"/>
            <a:ext cx="4302231" cy="720359"/>
          </a:xfrm>
          <a:prstGeom prst="rect">
            <a:avLst/>
          </a:prstGeom>
        </p:spPr>
        <p:txBody>
          <a:bodyPr vert="horz" lIns="138769" tIns="69385" rIns="138769" bIns="69385" rtlCol="0" anchor="b"/>
          <a:lstStyle>
            <a:lvl1pPr algn="r">
              <a:defRPr sz="1800"/>
            </a:lvl1pPr>
          </a:lstStyle>
          <a:p>
            <a:fld id="{0F91025E-975A-4E8D-A222-5DFD40F8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79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1025E-975A-4E8D-A222-5DFD40F86D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6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81EBD330-A42F-B8C5-9D71-96C704EE39BD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AE75E-8DBA-812A-4D47-9D881C8E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7226" y="2001839"/>
            <a:ext cx="9144000" cy="1254124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ntenna Purina Black" pitchFamily="50" charset="0"/>
                <a:cs typeface="Antenna Purina Black" pitchFamily="50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91CC8-43BB-277A-6430-D366FF77C6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7226" y="3401219"/>
            <a:ext cx="5466945" cy="1655762"/>
          </a:xfrm>
        </p:spPr>
        <p:txBody>
          <a:bodyPr/>
          <a:lstStyle>
            <a:lvl1pPr marL="0" indent="0" algn="l">
              <a:buNone/>
              <a:defRPr sz="2400"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>
                <a:solidFill>
                  <a:srgbClr val="FFFFFF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rPr>
              <a:t>Date and Team</a:t>
            </a:r>
          </a:p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52D03D8-E28D-879F-6170-3FB57418C599}"/>
              </a:ext>
            </a:extLst>
          </p:cNvPr>
          <p:cNvSpPr/>
          <p:nvPr userDrawn="1"/>
        </p:nvSpPr>
        <p:spPr>
          <a:xfrm>
            <a:off x="-561502" y="-459581"/>
            <a:ext cx="7264400" cy="3860800"/>
          </a:xfrm>
          <a:custGeom>
            <a:avLst/>
            <a:gdLst/>
            <a:ahLst/>
            <a:cxnLst/>
            <a:rect l="l" t="t" r="r" b="b"/>
            <a:pathLst>
              <a:path w="12081838" h="6796034">
                <a:moveTo>
                  <a:pt x="0" y="0"/>
                </a:moveTo>
                <a:lnTo>
                  <a:pt x="12081838" y="0"/>
                </a:lnTo>
                <a:lnTo>
                  <a:pt x="12081838" y="6796034"/>
                </a:lnTo>
                <a:lnTo>
                  <a:pt x="0" y="6796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4" name="Picture 3" descr="A bird and baby birds in a nest&#10;&#10;Description automatically generated">
            <a:extLst>
              <a:ext uri="{FF2B5EF4-FFF2-40B4-BE49-F238E27FC236}">
                <a16:creationId xmlns:a16="http://schemas.microsoft.com/office/drawing/2014/main" id="{1EA12E02-1118-56AF-5F35-A51DE85118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333" y="6072126"/>
            <a:ext cx="1070750" cy="86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7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36041-4B5A-2AC7-3C12-BF2EC0A6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B293F-1CA7-F1D0-4F2E-338D52DCA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A2342-428C-067F-2F07-67D7D11A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2B8D6-3C89-E695-A16A-D02A47BE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C662B-B29C-262F-BE41-ADBB5184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0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7F2DB8-1B0A-0AA8-C50E-AA71D0FD85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220C6-0865-0685-6285-701436BFA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A66B5-ADA6-2A0F-3B52-B16D11D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81725-4945-1C23-A9A1-7EC8F3F69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F24B4-11FA-CF3E-42A3-FE2E772CB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370AE-0A9D-C903-8EF3-211D012AC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23B33-0FB5-4C82-CAA5-27F3CD5BF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4CFF6-CC0D-3465-5306-126641A66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7A4452A9-AE03-5FFA-2EBC-9398EFA8368C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D94A38-06BA-4BFE-943A-D0E8D2823D4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4C9E3CE-6F77-F3EE-A4E1-A8ED3A76C6E9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FF97B3-8AB8-453D-82E5-F00A517656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FFF380F-1A99-0999-6D89-C88B8ADC7237}"/>
              </a:ext>
            </a:extLst>
          </p:cNvPr>
          <p:cNvSpPr/>
          <p:nvPr userDrawn="1"/>
        </p:nvSpPr>
        <p:spPr>
          <a:xfrm>
            <a:off x="0" y="6397625"/>
            <a:ext cx="12192000" cy="501650"/>
          </a:xfrm>
          <a:prstGeom prst="rect">
            <a:avLst/>
          </a:prstGeom>
          <a:solidFill>
            <a:srgbClr val="F5C842"/>
          </a:solidFill>
        </p:spPr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4A2A41F7-5304-F4AC-055F-6A2C80FDFC16}"/>
              </a:ext>
            </a:extLst>
          </p:cNvPr>
          <p:cNvSpPr/>
          <p:nvPr userDrawn="1"/>
        </p:nvSpPr>
        <p:spPr>
          <a:xfrm>
            <a:off x="10401300" y="6397625"/>
            <a:ext cx="1570448" cy="462400"/>
          </a:xfrm>
          <a:custGeom>
            <a:avLst/>
            <a:gdLst/>
            <a:ahLst/>
            <a:cxnLst/>
            <a:rect l="l" t="t" r="r" b="b"/>
            <a:pathLst>
              <a:path w="2311959" h="679488">
                <a:moveTo>
                  <a:pt x="0" y="0"/>
                </a:moveTo>
                <a:lnTo>
                  <a:pt x="2311959" y="0"/>
                </a:lnTo>
                <a:lnTo>
                  <a:pt x="2311959" y="679488"/>
                </a:lnTo>
                <a:lnTo>
                  <a:pt x="0" y="679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9A450D3-094D-12DA-A672-B9ADB5F78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04" y="320675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2060"/>
                </a:solidFill>
                <a:latin typeface="Antenna Purina Black" pitchFamily="50" charset="0"/>
                <a:cs typeface="Antenna Purina Black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418D60C-E0F9-2C34-8DD3-87F70F131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004" y="1790581"/>
            <a:ext cx="10515600" cy="4351338"/>
          </a:xfrm>
        </p:spPr>
        <p:txBody>
          <a:bodyPr/>
          <a:lstStyle>
            <a:lvl1pPr>
              <a:defRPr lang="en-US" dirty="0" smtClean="0">
                <a:solidFill>
                  <a:srgbClr val="002060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1pPr>
            <a:lvl2pPr>
              <a:defRPr lang="en-US" dirty="0" smtClean="0">
                <a:solidFill>
                  <a:srgbClr val="002060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2pPr>
            <a:lvl3pPr>
              <a:defRPr lang="en-US" dirty="0" smtClean="0">
                <a:solidFill>
                  <a:srgbClr val="002060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3pPr>
            <a:lvl4pPr>
              <a:defRPr lang="en-US" dirty="0" smtClean="0">
                <a:solidFill>
                  <a:srgbClr val="002060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4pPr>
            <a:lvl5pPr>
              <a:defRPr lang="en-US" dirty="0">
                <a:solidFill>
                  <a:srgbClr val="002060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713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56C97-8A57-611C-6E72-8DD8A5F4A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04" y="320675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Antenna Purina Black" pitchFamily="50" charset="0"/>
                <a:cs typeface="Antenna Purina Black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37269-3714-455B-55EA-A3450302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004" y="1790581"/>
            <a:ext cx="10515600" cy="4351338"/>
          </a:xfrm>
        </p:spPr>
        <p:txBody>
          <a:bodyPr/>
          <a:lstStyle>
            <a:lvl1pPr>
              <a:defRPr lang="en-US" dirty="0" smtClean="0">
                <a:solidFill>
                  <a:schemeClr val="bg1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1pPr>
            <a:lvl2pPr>
              <a:defRPr lang="en-US" dirty="0" smtClean="0">
                <a:solidFill>
                  <a:schemeClr val="bg1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2pPr>
            <a:lvl3pPr>
              <a:defRPr lang="en-US" dirty="0" smtClean="0">
                <a:solidFill>
                  <a:schemeClr val="bg1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3pPr>
            <a:lvl4pPr>
              <a:defRPr lang="en-US" dirty="0" smtClean="0">
                <a:solidFill>
                  <a:schemeClr val="bg1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4pPr>
            <a:lvl5pPr>
              <a:defRPr lang="en-US" dirty="0">
                <a:solidFill>
                  <a:schemeClr val="bg1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C01E4-7747-D864-50EB-27C377F0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33821-66FF-2E80-2A8A-DA303055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AC4CE-F37D-521E-D359-C5302BEB9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AAC832C2-0247-6BFA-55B6-544AEA415C26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D94A38-06BA-4BFE-943A-D0E8D2823D4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C4AE388-3FC7-B59A-7D69-D06EBC4E58F7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FF97B3-8AB8-453D-82E5-F00A517656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D507AA03-C918-BABD-A0CF-2DAA18EAB964}"/>
              </a:ext>
            </a:extLst>
          </p:cNvPr>
          <p:cNvSpPr/>
          <p:nvPr userDrawn="1"/>
        </p:nvSpPr>
        <p:spPr>
          <a:xfrm>
            <a:off x="0" y="6397625"/>
            <a:ext cx="12192000" cy="501650"/>
          </a:xfrm>
          <a:prstGeom prst="rect">
            <a:avLst/>
          </a:prstGeom>
          <a:solidFill>
            <a:srgbClr val="F5C842"/>
          </a:solidFill>
        </p:spPr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A0457B3F-6FE2-59A8-22AD-68204084AC0E}"/>
              </a:ext>
            </a:extLst>
          </p:cNvPr>
          <p:cNvSpPr/>
          <p:nvPr userDrawn="1"/>
        </p:nvSpPr>
        <p:spPr>
          <a:xfrm>
            <a:off x="10401300" y="6397625"/>
            <a:ext cx="1570448" cy="462400"/>
          </a:xfrm>
          <a:custGeom>
            <a:avLst/>
            <a:gdLst/>
            <a:ahLst/>
            <a:cxnLst/>
            <a:rect l="l" t="t" r="r" b="b"/>
            <a:pathLst>
              <a:path w="2311959" h="679488">
                <a:moveTo>
                  <a:pt x="0" y="0"/>
                </a:moveTo>
                <a:lnTo>
                  <a:pt x="2311959" y="0"/>
                </a:lnTo>
                <a:lnTo>
                  <a:pt x="2311959" y="679488"/>
                </a:lnTo>
                <a:lnTo>
                  <a:pt x="0" y="679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85577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A09F-D009-7E37-648A-346CEF9E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FDB24-28DA-A239-8FBD-6F168EBF3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8ED1D-6CCF-0E33-9C0C-45EA117A8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35B7C-FEB1-0C40-64E4-7C1033DD4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49177-2B0B-DA50-B2C8-1583CD60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3C115-52FA-DDAC-7204-87AD56C3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2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37B6-7825-924C-025E-7A9D6587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E4A36-45F6-DA30-0C65-3903A3EA3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919A9-680A-4F44-1D4C-4E577509C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5622F-6063-C371-C3D6-D19074809B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8E990-17CB-A4EC-BC22-E0D713107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9EC521-386D-D0DE-5AA0-73AA4D7E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E1A982-664E-EA29-24AE-C1C453A48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F47FA-19D8-E82B-9AC7-D6712037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31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CA166-7F53-BFEF-6D2F-FBA7E2DF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76E9E7-4E3C-BC61-B45E-D026F025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DA8CF-39C8-879E-3B2A-3777B9D9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E15B4D-94AF-ABEA-F981-E08DE8EE6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9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968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90A3-D464-90BE-C508-5C5829284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07CB5-7BAE-4C5B-DDA3-4773ED170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8E03E-D3C8-50A8-D929-0783429A5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2109D-A638-93BA-3D28-DA1DE025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3D802-B530-9E68-48C0-85C6C5981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5D89B-9A32-D696-B5F9-6F5BC88C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1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6267-ACFD-B71C-97D2-BCE8DF85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BB1399-990A-15F8-84BE-046F1EB654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CEF02-B70D-7BD9-86E9-8DABD3B0C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85F83-1877-DC18-1CEB-58E625AA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26E96-4774-B1CB-8B5C-D39F9D0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10410-6E01-501E-A1C4-B1E016E1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64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8D1BE-9575-30DF-2117-AEFE70000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E83C0-3AD4-1946-FAA1-41DDD1542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C5C8C-9FF1-A04A-80A9-DDBC11C98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94A38-06BA-4BFE-943A-D0E8D2823D4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E0F0B-A48C-8070-D706-F660A812FC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FCFC0-4451-ED66-E050-363C744F0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0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9E7B7-9203-0B3D-37ED-6B981B7682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E54 MH &amp; COMPACTOR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8B9B8-AB41-BD91-0D20-79C968B26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226" y="3401218"/>
            <a:ext cx="6089453" cy="24992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Nestle Text TF AR Book"/>
              </a:rPr>
              <a:t>26 JAN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330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318834-7E42-2D16-017D-3B5AD27A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237238"/>
              </p:ext>
            </p:extLst>
          </p:nvPr>
        </p:nvGraphicFramePr>
        <p:xfrm>
          <a:off x="146650" y="1456457"/>
          <a:ext cx="11921705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8574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6263719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3819412">
                  <a:extLst>
                    <a:ext uri="{9D8B030D-6E8A-4147-A177-3AD203B41FA5}">
                      <a16:colId xmlns:a16="http://schemas.microsoft.com/office/drawing/2014/main" val="675931183"/>
                    </a:ext>
                  </a:extLst>
                </a:gridCol>
              </a:tblGrid>
              <a:tr h="247700">
                <a:tc>
                  <a:txBody>
                    <a:bodyPr/>
                    <a:lstStyle/>
                    <a:p>
                      <a:r>
                        <a:rPr lang="en-US" b="1" dirty="0"/>
                        <a:t>COMPONENT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SPECIFICATIONS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BASIC CONDITION SPECIFICATION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2626303">
                <a:tc>
                  <a:txBody>
                    <a:bodyPr/>
                    <a:lstStyle/>
                    <a:p>
                      <a:r>
                        <a:rPr lang="en-US" dirty="0"/>
                        <a:t>2.3 Bearing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SKF Flanged Bearing FYK 40 LD </a:t>
                      </a:r>
                    </a:p>
                    <a:p>
                      <a:r>
                        <a:rPr lang="en-US" dirty="0"/>
                        <a:t>Case Material: Composite material </a:t>
                      </a:r>
                    </a:p>
                    <a:p>
                      <a:r>
                        <a:rPr lang="en-US" dirty="0"/>
                        <a:t>Shaft bearing: 40mm (ID) x 43mm (W) x 2 units</a:t>
                      </a:r>
                    </a:p>
                    <a:p>
                      <a:r>
                        <a:rPr lang="en-US" dirty="0"/>
                        <a:t>Housing width: 39mm</a:t>
                      </a:r>
                    </a:p>
                    <a:p>
                      <a:r>
                        <a:rPr lang="en-US" dirty="0"/>
                        <a:t>Temp range: -30 to 120 deg C</a:t>
                      </a:r>
                    </a:p>
                    <a:p>
                      <a:r>
                        <a:rPr lang="en-US" dirty="0"/>
                        <a:t>Type of mounting: flanged </a:t>
                      </a:r>
                    </a:p>
                    <a:p>
                      <a:r>
                        <a:rPr lang="en-US" dirty="0"/>
                        <a:t>Bolt size: M12 x 75mm X 4 units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Lubricant: bearing grease LGEP 2/5 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Roller Bearing: Deep Groove Ball Bearing SKF 6006 x 4 units</a:t>
                      </a:r>
                    </a:p>
                    <a:p>
                      <a:r>
                        <a:rPr lang="en-US" dirty="0"/>
                        <a:t>Bearing Size: 30mm (ID) x 55mm (OD) x 13mm (W) x 4 units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Guide Roller Bearing: SKF 6905 x 4 units</a:t>
                      </a:r>
                    </a:p>
                    <a:p>
                      <a:r>
                        <a:rPr lang="en-US" dirty="0"/>
                        <a:t>Bearing size: 25mm(ID) x 42mm(OD)x 30mm(W) x 4 units</a:t>
                      </a:r>
                    </a:p>
                    <a:p>
                      <a:r>
                        <a:rPr lang="en-US" dirty="0"/>
                        <a:t>Bolt size: M10 x 8 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signs of wear and damage.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from dirt, dust and other accumulated debris.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 set of M12 nuts &amp; bolts; torque 140Nm 18mm box wrench tool.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M10 torque with torque 57 Nm.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78580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4CA4F09-4E66-5DFC-EA37-8BE05D717AF4}"/>
              </a:ext>
            </a:extLst>
          </p:cNvPr>
          <p:cNvSpPr txBox="1">
            <a:spLocks/>
          </p:cNvSpPr>
          <p:nvPr/>
        </p:nvSpPr>
        <p:spPr>
          <a:xfrm>
            <a:off x="465828" y="0"/>
            <a:ext cx="12114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Antenna Purina Black" pitchFamily="50" charset="0"/>
                <a:ea typeface="+mj-ea"/>
                <a:cs typeface="Antenna Purina Black" pitchFamily="50" charset="0"/>
              </a:defRPr>
            </a:lvl1pPr>
          </a:lstStyle>
          <a:p>
            <a:r>
              <a:rPr lang="en-US" dirty="0"/>
              <a:t>2.3 Specification OF BEARING</a:t>
            </a:r>
          </a:p>
        </p:txBody>
      </p:sp>
    </p:spTree>
    <p:extLst>
      <p:ext uri="{BB962C8B-B14F-4D97-AF65-F5344CB8AC3E}">
        <p14:creationId xmlns:p14="http://schemas.microsoft.com/office/powerpoint/2010/main" val="498278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rawing of a machine&#10;&#10;Description automatically generated">
            <a:extLst>
              <a:ext uri="{FF2B5EF4-FFF2-40B4-BE49-F238E27FC236}">
                <a16:creationId xmlns:a16="http://schemas.microsoft.com/office/drawing/2014/main" id="{5192C3BF-9BFC-ED02-4F0D-C8405B982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5635" r="23763" b="4026"/>
          <a:stretch/>
        </p:blipFill>
        <p:spPr>
          <a:xfrm>
            <a:off x="3050905" y="-17882"/>
            <a:ext cx="5933076" cy="6195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DRAWING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3D39C1-2815-1285-B1EC-0CFD9B2AE134}"/>
              </a:ext>
            </a:extLst>
          </p:cNvPr>
          <p:cNvSpPr/>
          <p:nvPr/>
        </p:nvSpPr>
        <p:spPr>
          <a:xfrm>
            <a:off x="6466787" y="685801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CEA72A-6725-847E-EC53-32380CA59F4A}"/>
              </a:ext>
            </a:extLst>
          </p:cNvPr>
          <p:cNvSpPr/>
          <p:nvPr/>
        </p:nvSpPr>
        <p:spPr>
          <a:xfrm>
            <a:off x="7001170" y="3178723"/>
            <a:ext cx="650450" cy="639762"/>
          </a:xfrm>
          <a:prstGeom prst="ellipse">
            <a:avLst/>
          </a:prstGeom>
          <a:solidFill>
            <a:srgbClr val="FFFF0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24819A-687C-5D95-C53E-0ADA6F276431}"/>
              </a:ext>
            </a:extLst>
          </p:cNvPr>
          <p:cNvSpPr/>
          <p:nvPr/>
        </p:nvSpPr>
        <p:spPr>
          <a:xfrm>
            <a:off x="3471420" y="3417667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14F91-0553-7BDF-1E9F-C0075D63D989}"/>
              </a:ext>
            </a:extLst>
          </p:cNvPr>
          <p:cNvSpPr txBox="1"/>
          <p:nvPr/>
        </p:nvSpPr>
        <p:spPr>
          <a:xfrm>
            <a:off x="7204671" y="348484"/>
            <a:ext cx="3723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HOPPER DRIVE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Geared Motor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Wheel Set and Guide Rollers</a:t>
            </a:r>
          </a:p>
          <a:p>
            <a:r>
              <a:rPr lang="en-US" b="1" dirty="0"/>
              <a:t>	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9CC67-2111-1D46-914B-E994EDA11EC1}"/>
              </a:ext>
            </a:extLst>
          </p:cNvPr>
          <p:cNvSpPr txBox="1"/>
          <p:nvPr/>
        </p:nvSpPr>
        <p:spPr>
          <a:xfrm>
            <a:off x="8597245" y="3460549"/>
            <a:ext cx="2894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HOPPER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Discharge Flap Cylinder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Knocking Device</a:t>
            </a:r>
          </a:p>
          <a:p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EA864-AA20-FEAF-342C-68F89E932A4A}"/>
              </a:ext>
            </a:extLst>
          </p:cNvPr>
          <p:cNvSpPr txBox="1"/>
          <p:nvPr/>
        </p:nvSpPr>
        <p:spPr>
          <a:xfrm>
            <a:off x="342899" y="3417667"/>
            <a:ext cx="2978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COMPACTOR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Vibrating Motor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Electric Hoist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Vibrating Tubes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DBC532-D380-598C-5FF2-CCD6962DA4E2}"/>
              </a:ext>
            </a:extLst>
          </p:cNvPr>
          <p:cNvSpPr/>
          <p:nvPr/>
        </p:nvSpPr>
        <p:spPr>
          <a:xfrm>
            <a:off x="3796645" y="1453716"/>
            <a:ext cx="4698476" cy="91241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5707E2-5507-DACF-9462-122E59EB7EBA}"/>
              </a:ext>
            </a:extLst>
          </p:cNvPr>
          <p:cNvSpPr/>
          <p:nvPr/>
        </p:nvSpPr>
        <p:spPr>
          <a:xfrm>
            <a:off x="3553904" y="386498"/>
            <a:ext cx="2542095" cy="5524107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1930B60-BFF7-E46C-E87D-5B8F99096E0E}"/>
              </a:ext>
            </a:extLst>
          </p:cNvPr>
          <p:cNvSpPr/>
          <p:nvPr/>
        </p:nvSpPr>
        <p:spPr>
          <a:xfrm>
            <a:off x="5257800" y="1655966"/>
            <a:ext cx="3430179" cy="451298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464B75B-E9DA-ACAF-4A1A-D3F61D63E607}"/>
              </a:ext>
            </a:extLst>
          </p:cNvPr>
          <p:cNvSpPr/>
          <p:nvPr/>
        </p:nvSpPr>
        <p:spPr>
          <a:xfrm>
            <a:off x="8317190" y="3312663"/>
            <a:ext cx="3277861" cy="11995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3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machine&#10;&#10;Description automatically generated">
            <a:extLst>
              <a:ext uri="{FF2B5EF4-FFF2-40B4-BE49-F238E27FC236}">
                <a16:creationId xmlns:a16="http://schemas.microsoft.com/office/drawing/2014/main" id="{494C2EAB-2E5C-3A46-0466-78BE06918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5635" r="23763" b="4026"/>
          <a:stretch/>
        </p:blipFill>
        <p:spPr>
          <a:xfrm>
            <a:off x="1676400" y="549324"/>
            <a:ext cx="5933076" cy="6195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4DB09E-2F68-0000-DDC8-0E35E4EBAD11}"/>
              </a:ext>
            </a:extLst>
          </p:cNvPr>
          <p:cNvSpPr txBox="1"/>
          <p:nvPr/>
        </p:nvSpPr>
        <p:spPr>
          <a:xfrm>
            <a:off x="8023388" y="1246395"/>
            <a:ext cx="37235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B. MOBILE HOPPER ASSEMBLY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Discharge Flap Cylinder</a:t>
            </a:r>
          </a:p>
          <a:p>
            <a:pPr lvl="1"/>
            <a:r>
              <a:rPr lang="en-US" b="1" dirty="0"/>
              <a:t>1.1 Pneumatic Cylinder</a:t>
            </a:r>
          </a:p>
          <a:p>
            <a:pPr lvl="1"/>
            <a:r>
              <a:rPr lang="en-US" b="1" dirty="0"/>
              <a:t>1.2 Flap Door Assembly</a:t>
            </a:r>
          </a:p>
          <a:p>
            <a:pPr lvl="1"/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Knocking Device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r>
              <a:rPr lang="en-US" b="1" dirty="0"/>
              <a:t>	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MOBILE HOPPER ASSEMBLY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AFD229-5AEE-FF51-2E11-2A0CFFCF4B0A}"/>
              </a:ext>
            </a:extLst>
          </p:cNvPr>
          <p:cNvSpPr/>
          <p:nvPr/>
        </p:nvSpPr>
        <p:spPr>
          <a:xfrm>
            <a:off x="5556094" y="5612262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47C064-2E69-48CD-D44F-0FB7C0D872EB}"/>
              </a:ext>
            </a:extLst>
          </p:cNvPr>
          <p:cNvSpPr/>
          <p:nvPr/>
        </p:nvSpPr>
        <p:spPr>
          <a:xfrm>
            <a:off x="7372938" y="3942270"/>
            <a:ext cx="650450" cy="600041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76D63A-FCD0-5437-D328-F8128BF06095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5658928" y="4242291"/>
            <a:ext cx="1714010" cy="94218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FB78A6-9C69-F42C-9489-09E52937D88A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4083852" y="5932143"/>
            <a:ext cx="1472242" cy="3765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9F8739-217F-F780-2190-55D3C0A66E7B}"/>
              </a:ext>
            </a:extLst>
          </p:cNvPr>
          <p:cNvSpPr/>
          <p:nvPr/>
        </p:nvSpPr>
        <p:spPr>
          <a:xfrm>
            <a:off x="7901796" y="1638504"/>
            <a:ext cx="3277861" cy="11995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82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041B8E8-212F-D520-2CC6-87E7F43F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5" y="528548"/>
            <a:ext cx="4246805" cy="5354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D258A-15F6-E3D0-2336-665EE6EF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509" y="838469"/>
            <a:ext cx="3790950" cy="3438525"/>
          </a:xfrm>
          <a:prstGeom prst="ellipse">
            <a:avLst/>
          </a:prstGeom>
          <a:ln>
            <a:solidFill>
              <a:srgbClr val="FF0000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298404-1EBB-56FC-8A35-B61E48D8A09E}"/>
              </a:ext>
            </a:extLst>
          </p:cNvPr>
          <p:cNvSpPr/>
          <p:nvPr/>
        </p:nvSpPr>
        <p:spPr>
          <a:xfrm>
            <a:off x="3459192" y="1811547"/>
            <a:ext cx="1380227" cy="119907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5A0BA1-5668-5B87-D65E-EEB464C87D92}"/>
              </a:ext>
            </a:extLst>
          </p:cNvPr>
          <p:cNvCxnSpPr>
            <a:stCxn id="8" idx="0"/>
          </p:cNvCxnSpPr>
          <p:nvPr/>
        </p:nvCxnSpPr>
        <p:spPr>
          <a:xfrm flipV="1">
            <a:off x="4149306" y="845389"/>
            <a:ext cx="4968815" cy="9661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8B342F-D51B-1895-B5EA-36CF0D3F15D1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4149306" y="3010619"/>
            <a:ext cx="4753154" cy="12076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A09DB6-5E5F-7872-203D-F1A243BCFD2C}"/>
              </a:ext>
            </a:extLst>
          </p:cNvPr>
          <p:cNvSpPr txBox="1"/>
          <p:nvPr/>
        </p:nvSpPr>
        <p:spPr>
          <a:xfrm>
            <a:off x="4149305" y="4798485"/>
            <a:ext cx="6094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Discharge Flap Cylinder</a:t>
            </a:r>
          </a:p>
          <a:p>
            <a:pPr lvl="1"/>
            <a:r>
              <a:rPr lang="en-US" b="1" dirty="0"/>
              <a:t>1.1 Pneumatic Cylinder</a:t>
            </a:r>
          </a:p>
          <a:p>
            <a:pPr lvl="1"/>
            <a:r>
              <a:rPr lang="en-US" b="1" dirty="0"/>
              <a:t>1.2 Flap Door Assembly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71AC12-71B2-1277-C0F7-BF4EC2B66034}"/>
              </a:ext>
            </a:extLst>
          </p:cNvPr>
          <p:cNvSpPr/>
          <p:nvPr/>
        </p:nvSpPr>
        <p:spPr>
          <a:xfrm>
            <a:off x="5983263" y="2165425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81A323-18A1-C0EF-E183-1FBBA7CFCC48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252823" y="2485306"/>
            <a:ext cx="173044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87CE82-9A66-DE10-3307-0F797912FB85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6633713" y="2485306"/>
            <a:ext cx="188055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8FA72A4-3310-A13F-3E00-2D0DF77C9B0F}"/>
              </a:ext>
            </a:extLst>
          </p:cNvPr>
          <p:cNvSpPr/>
          <p:nvPr/>
        </p:nvSpPr>
        <p:spPr>
          <a:xfrm>
            <a:off x="6020306" y="3862525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76CBF97-20CC-609E-4289-4E7D9C2E8153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3459192" y="4182406"/>
            <a:ext cx="256111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219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97B9-35E6-0190-55B7-CCA5CB3D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43" y="320675"/>
            <a:ext cx="11688457" cy="1325563"/>
          </a:xfrm>
        </p:spPr>
        <p:txBody>
          <a:bodyPr/>
          <a:lstStyle/>
          <a:p>
            <a:r>
              <a:rPr lang="en-US"/>
              <a:t>1.1 BASIC SPECS OF PNEUMATIC CYLINDER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4AA7AD-C031-3FBA-96F3-082E592790DB}"/>
              </a:ext>
            </a:extLst>
          </p:cNvPr>
          <p:cNvSpPr txBox="1"/>
          <p:nvPr/>
        </p:nvSpPr>
        <p:spPr>
          <a:xfrm>
            <a:off x="4394511" y="1214690"/>
            <a:ext cx="754007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Type designation 			</a:t>
            </a:r>
            <a:r>
              <a:rPr lang="en-US" sz="1400" b="1" dirty="0" smtClean="0"/>
              <a:t>DSBG-160-100-PPVA-N3</a:t>
            </a:r>
            <a:endParaRPr lang="en-US" sz="1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Part Number			</a:t>
            </a:r>
            <a:r>
              <a:rPr lang="en-US" sz="1400" b="1" dirty="0"/>
              <a:t>2029466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Stroke 				</a:t>
            </a:r>
            <a:r>
              <a:rPr lang="en-US" sz="1400" b="1" dirty="0"/>
              <a:t>100 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Piston diameter 			</a:t>
            </a:r>
            <a:r>
              <a:rPr lang="en-US" sz="1400" b="1" dirty="0" smtClean="0"/>
              <a:t>160 </a:t>
            </a:r>
            <a:r>
              <a:rPr lang="en-US" sz="1400" b="1" dirty="0"/>
              <a:t>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Piston rod thread 			</a:t>
            </a:r>
            <a:r>
              <a:rPr lang="en-US" sz="1400" b="1" dirty="0"/>
              <a:t>M36x2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Operating pressure 			</a:t>
            </a:r>
            <a:r>
              <a:rPr lang="en-US" sz="1400" b="1" dirty="0"/>
              <a:t>0.6 bar ... 10 </a:t>
            </a:r>
            <a:r>
              <a:rPr lang="en-US" sz="1400" b="1" dirty="0" smtClean="0"/>
              <a:t>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smtClean="0"/>
              <a:t>Mode of operation 			</a:t>
            </a:r>
            <a:r>
              <a:rPr lang="en-US" sz="1400" b="1" dirty="0"/>
              <a:t>D</a:t>
            </a:r>
            <a:r>
              <a:rPr lang="en-US" sz="1400" b="1" dirty="0" smtClean="0"/>
              <a:t>ouble-acting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smtClean="0"/>
              <a:t>Pneumatic </a:t>
            </a:r>
            <a:r>
              <a:rPr lang="en-US" sz="1400" dirty="0"/>
              <a:t>connection 		</a:t>
            </a:r>
            <a:r>
              <a:rPr lang="en-US" sz="1400" b="1" dirty="0" smtClean="0"/>
              <a:t>G3/4</a:t>
            </a:r>
            <a:endParaRPr lang="en-US" sz="1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Ambient temperature 		</a:t>
            </a:r>
            <a:r>
              <a:rPr lang="en-US" sz="1400" b="1" dirty="0"/>
              <a:t>-20 ... 80 °C</a:t>
            </a:r>
          </a:p>
          <a:p>
            <a:endParaRPr lang="en-US" sz="1400" i="1" dirty="0"/>
          </a:p>
          <a:p>
            <a:r>
              <a:rPr lang="en-US" sz="1400" b="1" dirty="0"/>
              <a:t>Rod Clevis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Type designation			</a:t>
            </a:r>
            <a:r>
              <a:rPr lang="en-US" sz="1400" b="1" dirty="0" smtClean="0"/>
              <a:t>SG-M36X2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Part Number 			</a:t>
            </a:r>
            <a:r>
              <a:rPr lang="en-US" sz="1400" b="1" dirty="0" smtClean="0"/>
              <a:t>174389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Ambient </a:t>
            </a:r>
            <a:r>
              <a:rPr lang="en-US" sz="1400" dirty="0"/>
              <a:t>temperature		</a:t>
            </a:r>
            <a:r>
              <a:rPr lang="en-US" sz="1400" b="1" dirty="0"/>
              <a:t>-40 °C ... 150 °C</a:t>
            </a:r>
          </a:p>
          <a:p>
            <a:endParaRPr lang="en-US" sz="1400" b="1" i="1" dirty="0"/>
          </a:p>
          <a:p>
            <a:r>
              <a:rPr lang="en-US" sz="1400" b="1" dirty="0"/>
              <a:t>Clevis Foot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Type designation			</a:t>
            </a:r>
            <a:r>
              <a:rPr lang="en-US" sz="1400" b="1" dirty="0" smtClean="0"/>
              <a:t>LSNG-160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Part </a:t>
            </a:r>
            <a:r>
              <a:rPr lang="en-US" sz="1400" dirty="0"/>
              <a:t>Number 			</a:t>
            </a:r>
            <a:r>
              <a:rPr lang="en-US" sz="1400" b="1" dirty="0"/>
              <a:t> 152599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Ambient temperature		</a:t>
            </a:r>
            <a:r>
              <a:rPr lang="en-US" sz="1400" b="1" dirty="0"/>
              <a:t>-40 °C ... 150 °C</a:t>
            </a:r>
          </a:p>
          <a:p>
            <a:endParaRPr lang="en-US" sz="1400" i="1" dirty="0"/>
          </a:p>
          <a:p>
            <a:r>
              <a:rPr lang="en-US" sz="1400" b="1" dirty="0"/>
              <a:t>Swivel Flange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Type designation			</a:t>
            </a:r>
            <a:r>
              <a:rPr lang="en-US" sz="1400" b="1" dirty="0" smtClean="0"/>
              <a:t>SNC-160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Part Number 			</a:t>
            </a:r>
            <a:r>
              <a:rPr lang="en-US" sz="1400" b="1" dirty="0"/>
              <a:t> 152597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Ambient temperature		</a:t>
            </a:r>
            <a:r>
              <a:rPr lang="en-US" sz="1400" b="1" dirty="0"/>
              <a:t>-40 °C ... 150 °C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76FFF-30CB-CF8C-3498-2D61FA168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58" y="1738166"/>
            <a:ext cx="3517594" cy="2472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C5EE08-347F-24C6-D6F2-F90BEBE58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581" y="4490854"/>
            <a:ext cx="1364635" cy="1364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31D73C-4CCB-DF17-D093-96D6B5600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199" y="4656816"/>
            <a:ext cx="986238" cy="1032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7CCAE-575E-BD02-F088-BAC1287DC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45" y="4808590"/>
            <a:ext cx="931410" cy="729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91E90-B9A9-7D4F-5E44-46B206836763}"/>
              </a:ext>
            </a:extLst>
          </p:cNvPr>
          <p:cNvSpPr txBox="1"/>
          <p:nvPr/>
        </p:nvSpPr>
        <p:spPr>
          <a:xfrm>
            <a:off x="198743" y="5724919"/>
            <a:ext cx="4096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Rod Clevis            </a:t>
            </a:r>
            <a:r>
              <a:rPr lang="en-US" sz="1600" b="1" err="1"/>
              <a:t>Clevis</a:t>
            </a:r>
            <a:r>
              <a:rPr lang="en-US" sz="1600" b="1"/>
              <a:t> Foot        Swivel Flange</a:t>
            </a:r>
          </a:p>
        </p:txBody>
      </p:sp>
    </p:spTree>
    <p:extLst>
      <p:ext uri="{BB962C8B-B14F-4D97-AF65-F5344CB8AC3E}">
        <p14:creationId xmlns:p14="http://schemas.microsoft.com/office/powerpoint/2010/main" val="73626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318834-7E42-2D16-017D-3B5AD27A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62360"/>
              </p:ext>
            </p:extLst>
          </p:nvPr>
        </p:nvGraphicFramePr>
        <p:xfrm>
          <a:off x="493144" y="1456457"/>
          <a:ext cx="11205712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53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4344756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5132803">
                  <a:extLst>
                    <a:ext uri="{9D8B030D-6E8A-4147-A177-3AD203B41FA5}">
                      <a16:colId xmlns:a16="http://schemas.microsoft.com/office/drawing/2014/main" val="675931183"/>
                    </a:ext>
                  </a:extLst>
                </a:gridCol>
              </a:tblGrid>
              <a:tr h="247700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SPECIFICATIONS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BASIC CONDITION SPECIFICATION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2626303">
                <a:tc>
                  <a:txBody>
                    <a:bodyPr/>
                    <a:lstStyle/>
                    <a:p>
                      <a:r>
                        <a:rPr lang="en-US"/>
                        <a:t>1.1 Pneumatic Cylinder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FESTO Piston rod cylinder double acting</a:t>
                      </a:r>
                    </a:p>
                    <a:p>
                      <a:r>
                        <a:rPr lang="en-US" dirty="0"/>
                        <a:t>Model: DSGB-160-100-PPV-N3R3T4</a:t>
                      </a:r>
                    </a:p>
                    <a:p>
                      <a:r>
                        <a:rPr lang="en-US" dirty="0"/>
                        <a:t>Supply pressure: 5-6 bars</a:t>
                      </a:r>
                    </a:p>
                    <a:p>
                      <a:r>
                        <a:rPr lang="en-US" dirty="0"/>
                        <a:t>Stroke: 100 mm</a:t>
                      </a:r>
                    </a:p>
                    <a:p>
                      <a:r>
                        <a:rPr lang="en-US" dirty="0"/>
                        <a:t>Rated Force: 12 KN</a:t>
                      </a:r>
                    </a:p>
                    <a:p>
                      <a:r>
                        <a:rPr lang="en-US" dirty="0"/>
                        <a:t>Pmax: 1Mpa</a:t>
                      </a:r>
                    </a:p>
                    <a:p>
                      <a:r>
                        <a:rPr lang="en-US" dirty="0"/>
                        <a:t>Mounting bolt size: M10 x 60mm (L)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signs of wear and damage.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from dirt, dust and other accumulated debris.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 M10x60x4 mounting bolts with torque 120Nm.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Compressed air pressure supply &gt; 5 bars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compressed air leak on cylinder and fittings and 25mm diameter pneumatic tube.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78580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4CA4F09-4E66-5DFC-EA37-8BE05D717AF4}"/>
              </a:ext>
            </a:extLst>
          </p:cNvPr>
          <p:cNvSpPr txBox="1">
            <a:spLocks/>
          </p:cNvSpPr>
          <p:nvPr/>
        </p:nvSpPr>
        <p:spPr>
          <a:xfrm>
            <a:off x="465829" y="0"/>
            <a:ext cx="112330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Antenna Purina Black" pitchFamily="50" charset="0"/>
                <a:ea typeface="+mj-ea"/>
                <a:cs typeface="Antenna Purina Black" pitchFamily="50" charset="0"/>
              </a:defRPr>
            </a:lvl1pPr>
          </a:lstStyle>
          <a:p>
            <a:r>
              <a:rPr lang="en-US"/>
              <a:t>1.1 Basic Condition Specification of Pneumatic Cylinder</a:t>
            </a:r>
          </a:p>
        </p:txBody>
      </p:sp>
    </p:spTree>
    <p:extLst>
      <p:ext uri="{BB962C8B-B14F-4D97-AF65-F5344CB8AC3E}">
        <p14:creationId xmlns:p14="http://schemas.microsoft.com/office/powerpoint/2010/main" val="2350678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041B8E8-212F-D520-2CC6-87E7F43F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5" y="528548"/>
            <a:ext cx="4246805" cy="5354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D258A-15F6-E3D0-2336-665EE6EF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509" y="838469"/>
            <a:ext cx="3790950" cy="3438525"/>
          </a:xfrm>
          <a:prstGeom prst="ellipse">
            <a:avLst/>
          </a:prstGeom>
          <a:ln>
            <a:solidFill>
              <a:srgbClr val="FF0000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298404-1EBB-56FC-8A35-B61E48D8A09E}"/>
              </a:ext>
            </a:extLst>
          </p:cNvPr>
          <p:cNvSpPr/>
          <p:nvPr/>
        </p:nvSpPr>
        <p:spPr>
          <a:xfrm>
            <a:off x="3459192" y="1811547"/>
            <a:ext cx="1380227" cy="119907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5A0BA1-5668-5B87-D65E-EEB464C87D92}"/>
              </a:ext>
            </a:extLst>
          </p:cNvPr>
          <p:cNvCxnSpPr>
            <a:stCxn id="8" idx="0"/>
          </p:cNvCxnSpPr>
          <p:nvPr/>
        </p:nvCxnSpPr>
        <p:spPr>
          <a:xfrm flipV="1">
            <a:off x="4149306" y="845389"/>
            <a:ext cx="4968815" cy="9661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8B342F-D51B-1895-B5EA-36CF0D3F15D1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4149306" y="3010619"/>
            <a:ext cx="4753154" cy="12076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A09DB6-5E5F-7872-203D-F1A243BCFD2C}"/>
              </a:ext>
            </a:extLst>
          </p:cNvPr>
          <p:cNvSpPr txBox="1"/>
          <p:nvPr/>
        </p:nvSpPr>
        <p:spPr>
          <a:xfrm>
            <a:off x="4149305" y="4798485"/>
            <a:ext cx="6094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Discharge Flap Cylinder</a:t>
            </a:r>
          </a:p>
          <a:p>
            <a:pPr lvl="1"/>
            <a:r>
              <a:rPr lang="en-US" b="1" dirty="0"/>
              <a:t>1.1 Pneumatic Cylinder</a:t>
            </a:r>
          </a:p>
          <a:p>
            <a:pPr lvl="1"/>
            <a:r>
              <a:rPr lang="en-US" b="1" dirty="0"/>
              <a:t>1.2 Flap Door Assembly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71AC12-71B2-1277-C0F7-BF4EC2B66034}"/>
              </a:ext>
            </a:extLst>
          </p:cNvPr>
          <p:cNvSpPr/>
          <p:nvPr/>
        </p:nvSpPr>
        <p:spPr>
          <a:xfrm>
            <a:off x="5983263" y="2165425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81A323-18A1-C0EF-E183-1FBBA7CFCC48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252823" y="2485306"/>
            <a:ext cx="173044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87CE82-9A66-DE10-3307-0F797912FB85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6633713" y="2485306"/>
            <a:ext cx="188055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8FA72A4-3310-A13F-3E00-2D0DF77C9B0F}"/>
              </a:ext>
            </a:extLst>
          </p:cNvPr>
          <p:cNvSpPr/>
          <p:nvPr/>
        </p:nvSpPr>
        <p:spPr>
          <a:xfrm>
            <a:off x="6020306" y="3862525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1.2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76CBF97-20CC-609E-4289-4E7D9C2E8153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3459192" y="4182406"/>
            <a:ext cx="256111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516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318834-7E42-2D16-017D-3B5AD27A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129613"/>
              </p:ext>
            </p:extLst>
          </p:nvPr>
        </p:nvGraphicFramePr>
        <p:xfrm>
          <a:off x="493144" y="1456457"/>
          <a:ext cx="11205712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53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5197420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4280139">
                  <a:extLst>
                    <a:ext uri="{9D8B030D-6E8A-4147-A177-3AD203B41FA5}">
                      <a16:colId xmlns:a16="http://schemas.microsoft.com/office/drawing/2014/main" val="675931183"/>
                    </a:ext>
                  </a:extLst>
                </a:gridCol>
              </a:tblGrid>
              <a:tr h="247700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SPECIFICATIONS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BASIC CONDITION SPECIFICATION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2626303">
                <a:tc>
                  <a:txBody>
                    <a:bodyPr/>
                    <a:lstStyle/>
                    <a:p>
                      <a:r>
                        <a:rPr lang="en-US" dirty="0"/>
                        <a:t>1.2 Flap Door Assembly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Max opening angle: 45deg </a:t>
                      </a:r>
                    </a:p>
                    <a:p>
                      <a:r>
                        <a:rPr lang="en-US"/>
                        <a:t>Material: Stainless steel SUS 304</a:t>
                      </a:r>
                    </a:p>
                    <a:p>
                      <a:endParaRPr lang="en-US"/>
                    </a:p>
                    <a:p>
                      <a:r>
                        <a:rPr lang="en-US"/>
                        <a:t>SKF Bearing FYTB 15</a:t>
                      </a:r>
                    </a:p>
                    <a:p>
                      <a:r>
                        <a:rPr lang="en-US"/>
                        <a:t>Bearing size: 15mm (ID) x 28.6mm (W)</a:t>
                      </a:r>
                    </a:p>
                    <a:p>
                      <a:r>
                        <a:rPr lang="en-US"/>
                        <a:t>Housing Type: Flange</a:t>
                      </a:r>
                    </a:p>
                    <a:p>
                      <a:r>
                        <a:rPr lang="en-US"/>
                        <a:t>Material: Cast Iron</a:t>
                      </a:r>
                    </a:p>
                    <a:p>
                      <a:r>
                        <a:rPr lang="en-US"/>
                        <a:t>Bolt size: M10 x 20mm (L) x 4 units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Lubricant: bearing grease SKF LGEP 2/5 </a:t>
                      </a:r>
                    </a:p>
                    <a:p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signs of wear and damage.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from dirt, dust and other accumulated debris.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flap door opening at 40 deg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Roasted &amp; ground coffee spillages during hopper loading – flap fully close.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 set of M10 x 20mm x 4 bolts for flap door bearing with torque of 57Nm 17mm box wrench.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78580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4CA4F09-4E66-5DFC-EA37-8BE05D717AF4}"/>
              </a:ext>
            </a:extLst>
          </p:cNvPr>
          <p:cNvSpPr txBox="1">
            <a:spLocks/>
          </p:cNvSpPr>
          <p:nvPr/>
        </p:nvSpPr>
        <p:spPr>
          <a:xfrm>
            <a:off x="465828" y="0"/>
            <a:ext cx="12114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Antenna Purina Black" pitchFamily="50" charset="0"/>
                <a:ea typeface="+mj-ea"/>
                <a:cs typeface="Antenna Purina Black" pitchFamily="50" charset="0"/>
              </a:defRPr>
            </a:lvl1pPr>
          </a:lstStyle>
          <a:p>
            <a:r>
              <a:rPr lang="en-US" dirty="0"/>
              <a:t>1.2 Specification OF FLAP DOOR ASSEMBLY </a:t>
            </a:r>
          </a:p>
        </p:txBody>
      </p:sp>
    </p:spTree>
    <p:extLst>
      <p:ext uri="{BB962C8B-B14F-4D97-AF65-F5344CB8AC3E}">
        <p14:creationId xmlns:p14="http://schemas.microsoft.com/office/powerpoint/2010/main" val="1151169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machine&#10;&#10;Description automatically generated">
            <a:extLst>
              <a:ext uri="{FF2B5EF4-FFF2-40B4-BE49-F238E27FC236}">
                <a16:creationId xmlns:a16="http://schemas.microsoft.com/office/drawing/2014/main" id="{494C2EAB-2E5C-3A46-0466-78BE06918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5635" r="23763" b="4026"/>
          <a:stretch/>
        </p:blipFill>
        <p:spPr>
          <a:xfrm>
            <a:off x="1495837" y="554636"/>
            <a:ext cx="5933076" cy="6195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4DB09E-2F68-0000-DDC8-0E35E4EBAD11}"/>
              </a:ext>
            </a:extLst>
          </p:cNvPr>
          <p:cNvSpPr txBox="1"/>
          <p:nvPr/>
        </p:nvSpPr>
        <p:spPr>
          <a:xfrm>
            <a:off x="8023388" y="1246395"/>
            <a:ext cx="3723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B. MOBILE HOPPER ASSEMBLY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Discharge Flap Cylinder</a:t>
            </a:r>
          </a:p>
          <a:p>
            <a:pPr lvl="1"/>
            <a:r>
              <a:rPr lang="en-US" b="1" dirty="0"/>
              <a:t>1.1 Pneumatic Cylinder</a:t>
            </a:r>
          </a:p>
          <a:p>
            <a:pPr lvl="1"/>
            <a:r>
              <a:rPr lang="en-US" b="1" dirty="0"/>
              <a:t>1.2 Flap Door Assembly</a:t>
            </a:r>
          </a:p>
          <a:p>
            <a:pPr lvl="1"/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Knocking Device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r>
              <a:rPr lang="en-US" b="1" dirty="0"/>
              <a:t>	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MOBILE HOPPER ASSEMBLY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AFD229-5AEE-FF51-2E11-2A0CFFCF4B0A}"/>
              </a:ext>
            </a:extLst>
          </p:cNvPr>
          <p:cNvSpPr/>
          <p:nvPr/>
        </p:nvSpPr>
        <p:spPr>
          <a:xfrm>
            <a:off x="6591264" y="5482866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47C064-2E69-48CD-D44F-0FB7C0D872EB}"/>
              </a:ext>
            </a:extLst>
          </p:cNvPr>
          <p:cNvSpPr/>
          <p:nvPr/>
        </p:nvSpPr>
        <p:spPr>
          <a:xfrm>
            <a:off x="6841240" y="3824912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76D63A-FCD0-5437-D328-F8128BF06095}"/>
              </a:ext>
            </a:extLst>
          </p:cNvPr>
          <p:cNvCxnSpPr>
            <a:cxnSpLocks/>
            <a:stCxn id="34" idx="3"/>
          </p:cNvCxnSpPr>
          <p:nvPr/>
        </p:nvCxnSpPr>
        <p:spPr>
          <a:xfrm flipH="1">
            <a:off x="5523971" y="4370983"/>
            <a:ext cx="1412525" cy="94818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FB78A6-9C69-F42C-9489-09E52937D88A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119022" y="5802747"/>
            <a:ext cx="1472242" cy="3765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9F8739-217F-F780-2190-55D3C0A66E7B}"/>
              </a:ext>
            </a:extLst>
          </p:cNvPr>
          <p:cNvSpPr/>
          <p:nvPr/>
        </p:nvSpPr>
        <p:spPr>
          <a:xfrm>
            <a:off x="7755147" y="2838241"/>
            <a:ext cx="3277861" cy="5907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93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74EDB2-924F-AB76-8083-83A4884F0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510" y="1008722"/>
            <a:ext cx="3674942" cy="3302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F41CC-849D-0319-830B-7E3381EE0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0"/>
          <a:stretch/>
        </p:blipFill>
        <p:spPr>
          <a:xfrm>
            <a:off x="585160" y="319178"/>
            <a:ext cx="4724400" cy="55554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C5B7E6-937F-3D49-DC3E-0AB85ACAE0D2}"/>
              </a:ext>
            </a:extLst>
          </p:cNvPr>
          <p:cNvSpPr txBox="1"/>
          <p:nvPr/>
        </p:nvSpPr>
        <p:spPr>
          <a:xfrm>
            <a:off x="5186632" y="5137356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2.   Knocking Device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17890F-FEE5-4F5A-460E-BD2A384CDFB1}"/>
              </a:ext>
            </a:extLst>
          </p:cNvPr>
          <p:cNvSpPr/>
          <p:nvPr/>
        </p:nvSpPr>
        <p:spPr>
          <a:xfrm>
            <a:off x="6032866" y="3671918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BC2731-2CE9-F316-29F7-D46C0EAA317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080294" y="3991799"/>
            <a:ext cx="1952572" cy="47668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D71178-C686-DBBD-2A14-4D77AB42BD07}"/>
              </a:ext>
            </a:extLst>
          </p:cNvPr>
          <p:cNvSpPr/>
          <p:nvPr/>
        </p:nvSpPr>
        <p:spPr>
          <a:xfrm>
            <a:off x="4833415" y="5137356"/>
            <a:ext cx="2844095" cy="3795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3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rawing of a machine&#10;&#10;Description automatically generated">
            <a:extLst>
              <a:ext uri="{FF2B5EF4-FFF2-40B4-BE49-F238E27FC236}">
                <a16:creationId xmlns:a16="http://schemas.microsoft.com/office/drawing/2014/main" id="{5192C3BF-9BFC-ED02-4F0D-C8405B982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5635" r="23763" b="4026"/>
          <a:stretch/>
        </p:blipFill>
        <p:spPr>
          <a:xfrm>
            <a:off x="3050905" y="-17882"/>
            <a:ext cx="5933076" cy="6195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DRAWING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3D39C1-2815-1285-B1EC-0CFD9B2AE134}"/>
              </a:ext>
            </a:extLst>
          </p:cNvPr>
          <p:cNvSpPr/>
          <p:nvPr/>
        </p:nvSpPr>
        <p:spPr>
          <a:xfrm>
            <a:off x="6466787" y="685801"/>
            <a:ext cx="650450" cy="639762"/>
          </a:xfrm>
          <a:prstGeom prst="ellipse">
            <a:avLst/>
          </a:prstGeom>
          <a:solidFill>
            <a:srgbClr val="FFFF0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CEA72A-6725-847E-EC53-32380CA59F4A}"/>
              </a:ext>
            </a:extLst>
          </p:cNvPr>
          <p:cNvSpPr/>
          <p:nvPr/>
        </p:nvSpPr>
        <p:spPr>
          <a:xfrm>
            <a:off x="7001170" y="3178723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24819A-687C-5D95-C53E-0ADA6F276431}"/>
              </a:ext>
            </a:extLst>
          </p:cNvPr>
          <p:cNvSpPr/>
          <p:nvPr/>
        </p:nvSpPr>
        <p:spPr>
          <a:xfrm>
            <a:off x="3471420" y="3417667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14F91-0553-7BDF-1E9F-C0075D63D989}"/>
              </a:ext>
            </a:extLst>
          </p:cNvPr>
          <p:cNvSpPr txBox="1"/>
          <p:nvPr/>
        </p:nvSpPr>
        <p:spPr>
          <a:xfrm>
            <a:off x="7204671" y="348484"/>
            <a:ext cx="3723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HOPPER DRIVE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Geared Motor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Wheel Set and Guide Rollers</a:t>
            </a:r>
          </a:p>
          <a:p>
            <a:r>
              <a:rPr lang="en-US" b="1" dirty="0"/>
              <a:t>	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9CC67-2111-1D46-914B-E994EDA11EC1}"/>
              </a:ext>
            </a:extLst>
          </p:cNvPr>
          <p:cNvSpPr txBox="1"/>
          <p:nvPr/>
        </p:nvSpPr>
        <p:spPr>
          <a:xfrm>
            <a:off x="8597245" y="3460549"/>
            <a:ext cx="2894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HOPPER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Discharge Flap Cylinder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Knocking Device</a:t>
            </a:r>
          </a:p>
          <a:p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EA864-AA20-FEAF-342C-68F89E932A4A}"/>
              </a:ext>
            </a:extLst>
          </p:cNvPr>
          <p:cNvSpPr txBox="1"/>
          <p:nvPr/>
        </p:nvSpPr>
        <p:spPr>
          <a:xfrm>
            <a:off x="342899" y="3417667"/>
            <a:ext cx="2978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COMPACTOR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Vibrating Motor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Electric Hoist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Vibrating Tubes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DBC532-D380-598C-5FF2-CCD6962DA4E2}"/>
              </a:ext>
            </a:extLst>
          </p:cNvPr>
          <p:cNvSpPr/>
          <p:nvPr/>
        </p:nvSpPr>
        <p:spPr>
          <a:xfrm>
            <a:off x="3796645" y="1453716"/>
            <a:ext cx="4698476" cy="91241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5707E2-5507-DACF-9462-122E59EB7EBA}"/>
              </a:ext>
            </a:extLst>
          </p:cNvPr>
          <p:cNvSpPr/>
          <p:nvPr/>
        </p:nvSpPr>
        <p:spPr>
          <a:xfrm>
            <a:off x="3553904" y="386498"/>
            <a:ext cx="2542095" cy="5524107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1930B60-BFF7-E46C-E87D-5B8F99096E0E}"/>
              </a:ext>
            </a:extLst>
          </p:cNvPr>
          <p:cNvSpPr/>
          <p:nvPr/>
        </p:nvSpPr>
        <p:spPr>
          <a:xfrm>
            <a:off x="5257800" y="1655966"/>
            <a:ext cx="3430179" cy="451298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37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318834-7E42-2D16-017D-3B5AD27A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180186"/>
              </p:ext>
            </p:extLst>
          </p:nvPr>
        </p:nvGraphicFramePr>
        <p:xfrm>
          <a:off x="493144" y="1456457"/>
          <a:ext cx="11205712" cy="2992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53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5197420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4280139">
                  <a:extLst>
                    <a:ext uri="{9D8B030D-6E8A-4147-A177-3AD203B41FA5}">
                      <a16:colId xmlns:a16="http://schemas.microsoft.com/office/drawing/2014/main" val="675931183"/>
                    </a:ext>
                  </a:extLst>
                </a:gridCol>
              </a:tblGrid>
              <a:tr h="314668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SPECIFICATIONS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BASIC CONDITION SPECIFICATION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2626303">
                <a:tc>
                  <a:txBody>
                    <a:bodyPr/>
                    <a:lstStyle/>
                    <a:p>
                      <a:r>
                        <a:rPr lang="en-US" dirty="0"/>
                        <a:t>2. Knocking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Nippon Magnetic Hammer SIC-1AS</a:t>
                      </a:r>
                    </a:p>
                    <a:p>
                      <a:r>
                        <a:rPr lang="en-US"/>
                        <a:t>Impact Force: 2.7 kg.m/s</a:t>
                      </a:r>
                    </a:p>
                    <a:p>
                      <a:r>
                        <a:rPr lang="en-US"/>
                        <a:t>Input Current: 1.8 amp / Voltage: 220 V</a:t>
                      </a:r>
                    </a:p>
                    <a:p>
                      <a:r>
                        <a:rPr lang="en-US"/>
                        <a:t>Protection: IP65</a:t>
                      </a:r>
                    </a:p>
                    <a:p>
                      <a:r>
                        <a:rPr lang="en-US"/>
                        <a:t>Base plate Material: SUS304</a:t>
                      </a:r>
                    </a:p>
                    <a:p>
                      <a:r>
                        <a:rPr lang="en-US"/>
                        <a:t>Mounting Bolt size: M12 x 55mm (L) x 4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signs of wear and damage.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from dirt, dust and other accumulated debris.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78580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4CA4F09-4E66-5DFC-EA37-8BE05D717AF4}"/>
              </a:ext>
            </a:extLst>
          </p:cNvPr>
          <p:cNvSpPr txBox="1">
            <a:spLocks/>
          </p:cNvSpPr>
          <p:nvPr/>
        </p:nvSpPr>
        <p:spPr>
          <a:xfrm>
            <a:off x="465828" y="0"/>
            <a:ext cx="12114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Antenna Purina Black" pitchFamily="50" charset="0"/>
                <a:ea typeface="+mj-ea"/>
                <a:cs typeface="Antenna Purina Black" pitchFamily="50" charset="0"/>
              </a:defRPr>
            </a:lvl1pPr>
          </a:lstStyle>
          <a:p>
            <a:r>
              <a:rPr lang="en-US" dirty="0"/>
              <a:t>2 Specification OF KNOCKING DEVICE</a:t>
            </a:r>
          </a:p>
        </p:txBody>
      </p:sp>
    </p:spTree>
    <p:extLst>
      <p:ext uri="{BB962C8B-B14F-4D97-AF65-F5344CB8AC3E}">
        <p14:creationId xmlns:p14="http://schemas.microsoft.com/office/powerpoint/2010/main" val="1939634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rawing of a machine&#10;&#10;Description automatically generated">
            <a:extLst>
              <a:ext uri="{FF2B5EF4-FFF2-40B4-BE49-F238E27FC236}">
                <a16:creationId xmlns:a16="http://schemas.microsoft.com/office/drawing/2014/main" id="{5192C3BF-9BFC-ED02-4F0D-C8405B982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5635" r="23763" b="4026"/>
          <a:stretch/>
        </p:blipFill>
        <p:spPr>
          <a:xfrm>
            <a:off x="3050905" y="0"/>
            <a:ext cx="5933076" cy="6195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DRAWING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3D39C1-2815-1285-B1EC-0CFD9B2AE134}"/>
              </a:ext>
            </a:extLst>
          </p:cNvPr>
          <p:cNvSpPr/>
          <p:nvPr/>
        </p:nvSpPr>
        <p:spPr>
          <a:xfrm>
            <a:off x="6466787" y="685801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14F91-0553-7BDF-1E9F-C0075D63D989}"/>
              </a:ext>
            </a:extLst>
          </p:cNvPr>
          <p:cNvSpPr txBox="1"/>
          <p:nvPr/>
        </p:nvSpPr>
        <p:spPr>
          <a:xfrm>
            <a:off x="7204671" y="348484"/>
            <a:ext cx="3723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HOPPER DRIVE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Geared Motor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Wheel Set and Guide Rollers</a:t>
            </a:r>
          </a:p>
          <a:p>
            <a:r>
              <a:rPr lang="en-US" b="1" dirty="0"/>
              <a:t>	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9CC67-2111-1D46-914B-E994EDA11EC1}"/>
              </a:ext>
            </a:extLst>
          </p:cNvPr>
          <p:cNvSpPr txBox="1"/>
          <p:nvPr/>
        </p:nvSpPr>
        <p:spPr>
          <a:xfrm>
            <a:off x="8597245" y="3460549"/>
            <a:ext cx="2894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HOPPER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Discharge Flap Cylinder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Knocking Device</a:t>
            </a:r>
          </a:p>
          <a:p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EA864-AA20-FEAF-342C-68F89E932A4A}"/>
              </a:ext>
            </a:extLst>
          </p:cNvPr>
          <p:cNvSpPr txBox="1"/>
          <p:nvPr/>
        </p:nvSpPr>
        <p:spPr>
          <a:xfrm>
            <a:off x="342899" y="3417667"/>
            <a:ext cx="2978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COMPACTOR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Vibrating Motor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Electric Hoist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Vibrating Tubes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DBC532-D380-598C-5FF2-CCD6962DA4E2}"/>
              </a:ext>
            </a:extLst>
          </p:cNvPr>
          <p:cNvSpPr/>
          <p:nvPr/>
        </p:nvSpPr>
        <p:spPr>
          <a:xfrm>
            <a:off x="3796645" y="1453716"/>
            <a:ext cx="4698476" cy="91241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5707E2-5507-DACF-9462-122E59EB7EBA}"/>
              </a:ext>
            </a:extLst>
          </p:cNvPr>
          <p:cNvSpPr/>
          <p:nvPr/>
        </p:nvSpPr>
        <p:spPr>
          <a:xfrm>
            <a:off x="3553904" y="386498"/>
            <a:ext cx="2542095" cy="5524107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1930B60-BFF7-E46C-E87D-5B8F99096E0E}"/>
              </a:ext>
            </a:extLst>
          </p:cNvPr>
          <p:cNvSpPr/>
          <p:nvPr/>
        </p:nvSpPr>
        <p:spPr>
          <a:xfrm>
            <a:off x="5257800" y="1655966"/>
            <a:ext cx="3430179" cy="451298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FEB06AF-2E9E-7899-28DA-6695C1E51D24}"/>
              </a:ext>
            </a:extLst>
          </p:cNvPr>
          <p:cNvSpPr/>
          <p:nvPr/>
        </p:nvSpPr>
        <p:spPr>
          <a:xfrm>
            <a:off x="92723" y="3417361"/>
            <a:ext cx="2844095" cy="1325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24819A-687C-5D95-C53E-0ADA6F276431}"/>
              </a:ext>
            </a:extLst>
          </p:cNvPr>
          <p:cNvSpPr/>
          <p:nvPr/>
        </p:nvSpPr>
        <p:spPr>
          <a:xfrm>
            <a:off x="3169502" y="3417667"/>
            <a:ext cx="650450" cy="639762"/>
          </a:xfrm>
          <a:prstGeom prst="ellipse">
            <a:avLst/>
          </a:prstGeom>
          <a:solidFill>
            <a:srgbClr val="FFFF0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CEA72A-6725-847E-EC53-32380CA59F4A}"/>
              </a:ext>
            </a:extLst>
          </p:cNvPr>
          <p:cNvSpPr/>
          <p:nvPr/>
        </p:nvSpPr>
        <p:spPr>
          <a:xfrm>
            <a:off x="7001170" y="3178723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40023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rawing of a machine&#10;&#10;Description automatically generated">
            <a:extLst>
              <a:ext uri="{FF2B5EF4-FFF2-40B4-BE49-F238E27FC236}">
                <a16:creationId xmlns:a16="http://schemas.microsoft.com/office/drawing/2014/main" id="{5192C3BF-9BFC-ED02-4F0D-C8405B982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5635" r="23763" b="4026"/>
          <a:stretch/>
        </p:blipFill>
        <p:spPr>
          <a:xfrm>
            <a:off x="5323444" y="4763"/>
            <a:ext cx="5933076" cy="6195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DRAWING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EA864-AA20-FEAF-342C-68F89E932A4A}"/>
              </a:ext>
            </a:extLst>
          </p:cNvPr>
          <p:cNvSpPr txBox="1"/>
          <p:nvPr/>
        </p:nvSpPr>
        <p:spPr>
          <a:xfrm>
            <a:off x="237907" y="1325563"/>
            <a:ext cx="2978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C. COMPACTOR ASSEMBLY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Vibrating Motor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Electric Hoist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/>
              <a:t>Vibrating Tubes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24819A-687C-5D95-C53E-0ADA6F276431}"/>
              </a:ext>
            </a:extLst>
          </p:cNvPr>
          <p:cNvSpPr/>
          <p:nvPr/>
        </p:nvSpPr>
        <p:spPr>
          <a:xfrm>
            <a:off x="3850130" y="2548662"/>
            <a:ext cx="650450" cy="639762"/>
          </a:xfrm>
          <a:prstGeom prst="ellipse">
            <a:avLst/>
          </a:prstGeom>
          <a:solidFill>
            <a:srgbClr val="FFFF0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334AC2-F0C3-3717-6510-75C9866AAF0D}"/>
              </a:ext>
            </a:extLst>
          </p:cNvPr>
          <p:cNvSpPr/>
          <p:nvPr/>
        </p:nvSpPr>
        <p:spPr>
          <a:xfrm>
            <a:off x="486666" y="1621766"/>
            <a:ext cx="2844095" cy="3238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ECD267-1DA7-813E-23AB-A51CFD9CDC0D}"/>
              </a:ext>
            </a:extLst>
          </p:cNvPr>
          <p:cNvCxnSpPr>
            <a:cxnSpLocks/>
          </p:cNvCxnSpPr>
          <p:nvPr/>
        </p:nvCxnSpPr>
        <p:spPr>
          <a:xfrm>
            <a:off x="4500580" y="2868543"/>
            <a:ext cx="148183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6E6162-F357-077D-6A54-C04CBBE34238}"/>
              </a:ext>
            </a:extLst>
          </p:cNvPr>
          <p:cNvCxnSpPr>
            <a:cxnSpLocks/>
          </p:cNvCxnSpPr>
          <p:nvPr/>
        </p:nvCxnSpPr>
        <p:spPr>
          <a:xfrm>
            <a:off x="6096000" y="930132"/>
            <a:ext cx="69088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3C16F29-7EA9-8589-2CF2-749D94873E08}"/>
              </a:ext>
            </a:extLst>
          </p:cNvPr>
          <p:cNvSpPr/>
          <p:nvPr/>
        </p:nvSpPr>
        <p:spPr>
          <a:xfrm>
            <a:off x="5445550" y="587145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3088E1-A6B8-69ED-FEF6-14718157928B}"/>
              </a:ext>
            </a:extLst>
          </p:cNvPr>
          <p:cNvSpPr/>
          <p:nvPr/>
        </p:nvSpPr>
        <p:spPr>
          <a:xfrm>
            <a:off x="4740466" y="3669576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4F9DE1-DE9E-B762-4E7F-ABB451893811}"/>
              </a:ext>
            </a:extLst>
          </p:cNvPr>
          <p:cNvCxnSpPr>
            <a:cxnSpLocks/>
          </p:cNvCxnSpPr>
          <p:nvPr/>
        </p:nvCxnSpPr>
        <p:spPr>
          <a:xfrm>
            <a:off x="5390916" y="3989457"/>
            <a:ext cx="69088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481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A727AA-F026-E3D3-527A-79E0E9204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157" y="57150"/>
            <a:ext cx="3248025" cy="655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BC8F3D-3325-93C6-F6CA-DA776514B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4" y="57150"/>
            <a:ext cx="3352800" cy="6743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80E696-4752-78ED-6CC8-370F8D9BD56F}"/>
              </a:ext>
            </a:extLst>
          </p:cNvPr>
          <p:cNvSpPr txBox="1"/>
          <p:nvPr/>
        </p:nvSpPr>
        <p:spPr>
          <a:xfrm>
            <a:off x="4211847" y="3945003"/>
            <a:ext cx="6094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COMPACTOR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Vibrating Motor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Electric Hoist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EABEC92-61BE-194E-7AE9-1F8F09E08B33}"/>
              </a:ext>
            </a:extLst>
          </p:cNvPr>
          <p:cNvSpPr/>
          <p:nvPr/>
        </p:nvSpPr>
        <p:spPr>
          <a:xfrm>
            <a:off x="3957357" y="4226943"/>
            <a:ext cx="2844095" cy="3795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1162C5-2FC4-4295-E7FD-5BB01CA3EC6F}"/>
              </a:ext>
            </a:extLst>
          </p:cNvPr>
          <p:cNvSpPr/>
          <p:nvPr/>
        </p:nvSpPr>
        <p:spPr>
          <a:xfrm>
            <a:off x="5110552" y="2494357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1059B2-A44B-CA7F-F01A-133AA1FF0A6E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467819" y="2814238"/>
            <a:ext cx="1642733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EB4A0A-7003-9AC9-73A5-639604C9884B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5761002" y="2814238"/>
            <a:ext cx="2865413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62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318834-7E42-2D16-017D-3B5AD27A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197986"/>
              </p:ext>
            </p:extLst>
          </p:nvPr>
        </p:nvGraphicFramePr>
        <p:xfrm>
          <a:off x="493144" y="1456457"/>
          <a:ext cx="11205712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53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5197420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4280139">
                  <a:extLst>
                    <a:ext uri="{9D8B030D-6E8A-4147-A177-3AD203B41FA5}">
                      <a16:colId xmlns:a16="http://schemas.microsoft.com/office/drawing/2014/main" val="675931183"/>
                    </a:ext>
                  </a:extLst>
                </a:gridCol>
              </a:tblGrid>
              <a:tr h="314668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SPECIFICATIONS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BASIC CONDITION SPECIFICATION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2626303">
                <a:tc>
                  <a:txBody>
                    <a:bodyPr/>
                    <a:lstStyle/>
                    <a:p>
                      <a:r>
                        <a:rPr lang="en-US"/>
                        <a:t>1. Vibrating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Vibrator VENANZETTI VV40B/4</a:t>
                      </a:r>
                    </a:p>
                    <a:p>
                      <a:r>
                        <a:rPr lang="en-US" dirty="0"/>
                        <a:t>Protection: IP 67</a:t>
                      </a:r>
                    </a:p>
                    <a:p>
                      <a:r>
                        <a:rPr lang="en-US" dirty="0"/>
                        <a:t>Centrifugal Force: 1750kg</a:t>
                      </a:r>
                    </a:p>
                    <a:p>
                      <a:r>
                        <a:rPr lang="en-US" dirty="0"/>
                        <a:t>Static Moment: 483kgmm</a:t>
                      </a:r>
                    </a:p>
                    <a:p>
                      <a:r>
                        <a:rPr lang="en-US" dirty="0"/>
                        <a:t>Weight: 48kg</a:t>
                      </a:r>
                    </a:p>
                    <a:p>
                      <a:r>
                        <a:rPr lang="en-US" dirty="0"/>
                        <a:t>Power: 1.2KW</a:t>
                      </a:r>
                    </a:p>
                    <a:p>
                      <a:r>
                        <a:rPr lang="en-US" dirty="0"/>
                        <a:t>Max Current: 1.83A</a:t>
                      </a:r>
                    </a:p>
                    <a:p>
                      <a:r>
                        <a:rPr lang="en-US" dirty="0"/>
                        <a:t>Temperature Class: 150degC</a:t>
                      </a:r>
                    </a:p>
                    <a:p>
                      <a:r>
                        <a:rPr lang="en-US" dirty="0"/>
                        <a:t>Mounting Bolt Size: M16 X 100mm(L)</a:t>
                      </a:r>
                    </a:p>
                    <a:p>
                      <a:r>
                        <a:rPr lang="en-US" dirty="0"/>
                        <a:t>Spring Dimension: 50mm (OD) x 87mm (Comp Height) x 3 unit</a:t>
                      </a:r>
                    </a:p>
                    <a:p>
                      <a:r>
                        <a:rPr lang="en-US" dirty="0"/>
                        <a:t>Wire </a:t>
                      </a:r>
                      <a:r>
                        <a:rPr lang="en-US" dirty="0" err="1"/>
                        <a:t>dia</a:t>
                      </a:r>
                      <a:r>
                        <a:rPr lang="en-US" dirty="0"/>
                        <a:t>: 9mm</a:t>
                      </a:r>
                    </a:p>
                    <a:p>
                      <a:r>
                        <a:rPr lang="en-US" dirty="0"/>
                        <a:t>Mounting bolt size: M14 x 30mm x 18 units</a:t>
                      </a:r>
                    </a:p>
                    <a:p>
                      <a:r>
                        <a:rPr lang="en-US" dirty="0"/>
                        <a:t>Material: SS400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from dirt, dust and other accumulated debris.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 set of 4 M16 bolt for mounting base torque of 130Nm #24 box wrench.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vibrating intensity at 20%.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78580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4CA4F09-4E66-5DFC-EA37-8BE05D717AF4}"/>
              </a:ext>
            </a:extLst>
          </p:cNvPr>
          <p:cNvSpPr txBox="1">
            <a:spLocks/>
          </p:cNvSpPr>
          <p:nvPr/>
        </p:nvSpPr>
        <p:spPr>
          <a:xfrm>
            <a:off x="465828" y="0"/>
            <a:ext cx="12114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Antenna Purina Black" pitchFamily="50" charset="0"/>
                <a:ea typeface="+mj-ea"/>
                <a:cs typeface="Antenna Purina Black" pitchFamily="50" charset="0"/>
              </a:defRPr>
            </a:lvl1pPr>
          </a:lstStyle>
          <a:p>
            <a:r>
              <a:rPr lang="en-US"/>
              <a:t>1</a:t>
            </a:r>
            <a:r>
              <a:rPr lang="en-US" dirty="0"/>
              <a:t> Specification OF VIBRATING MOTOR</a:t>
            </a:r>
          </a:p>
        </p:txBody>
      </p:sp>
    </p:spTree>
    <p:extLst>
      <p:ext uri="{BB962C8B-B14F-4D97-AF65-F5344CB8AC3E}">
        <p14:creationId xmlns:p14="http://schemas.microsoft.com/office/powerpoint/2010/main" val="929228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rawing of a machine&#10;&#10;Description automatically generated">
            <a:extLst>
              <a:ext uri="{FF2B5EF4-FFF2-40B4-BE49-F238E27FC236}">
                <a16:creationId xmlns:a16="http://schemas.microsoft.com/office/drawing/2014/main" id="{5192C3BF-9BFC-ED02-4F0D-C8405B982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5635" r="23763" b="4026"/>
          <a:stretch/>
        </p:blipFill>
        <p:spPr>
          <a:xfrm>
            <a:off x="5323444" y="4763"/>
            <a:ext cx="5933076" cy="6195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DRAWING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EA864-AA20-FEAF-342C-68F89E932A4A}"/>
              </a:ext>
            </a:extLst>
          </p:cNvPr>
          <p:cNvSpPr txBox="1"/>
          <p:nvPr/>
        </p:nvSpPr>
        <p:spPr>
          <a:xfrm>
            <a:off x="237907" y="1325563"/>
            <a:ext cx="2978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C. COMPACTOR ASSEMBLY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/>
              <a:t>Vibrating Motor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/>
              <a:t>Electric Hoist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/>
              <a:t>Vibrating Tubes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24819A-687C-5D95-C53E-0ADA6F276431}"/>
              </a:ext>
            </a:extLst>
          </p:cNvPr>
          <p:cNvSpPr/>
          <p:nvPr/>
        </p:nvSpPr>
        <p:spPr>
          <a:xfrm>
            <a:off x="3850130" y="2548662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334AC2-F0C3-3717-6510-75C9866AAF0D}"/>
              </a:ext>
            </a:extLst>
          </p:cNvPr>
          <p:cNvSpPr/>
          <p:nvPr/>
        </p:nvSpPr>
        <p:spPr>
          <a:xfrm>
            <a:off x="443534" y="1925727"/>
            <a:ext cx="2844095" cy="3238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ECD267-1DA7-813E-23AB-A51CFD9CDC0D}"/>
              </a:ext>
            </a:extLst>
          </p:cNvPr>
          <p:cNvCxnSpPr>
            <a:cxnSpLocks/>
          </p:cNvCxnSpPr>
          <p:nvPr/>
        </p:nvCxnSpPr>
        <p:spPr>
          <a:xfrm>
            <a:off x="4500580" y="2868543"/>
            <a:ext cx="148183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6E6162-F357-077D-6A54-C04CBBE34238}"/>
              </a:ext>
            </a:extLst>
          </p:cNvPr>
          <p:cNvCxnSpPr>
            <a:cxnSpLocks/>
          </p:cNvCxnSpPr>
          <p:nvPr/>
        </p:nvCxnSpPr>
        <p:spPr>
          <a:xfrm>
            <a:off x="6096000" y="930132"/>
            <a:ext cx="69088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3C16F29-7EA9-8589-2CF2-749D94873E08}"/>
              </a:ext>
            </a:extLst>
          </p:cNvPr>
          <p:cNvSpPr/>
          <p:nvPr/>
        </p:nvSpPr>
        <p:spPr>
          <a:xfrm>
            <a:off x="5445550" y="587145"/>
            <a:ext cx="650450" cy="639762"/>
          </a:xfrm>
          <a:prstGeom prst="ellipse">
            <a:avLst/>
          </a:prstGeom>
          <a:solidFill>
            <a:srgbClr val="FFFF0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3088E1-A6B8-69ED-FEF6-14718157928B}"/>
              </a:ext>
            </a:extLst>
          </p:cNvPr>
          <p:cNvSpPr/>
          <p:nvPr/>
        </p:nvSpPr>
        <p:spPr>
          <a:xfrm>
            <a:off x="4740466" y="3669576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4F9DE1-DE9E-B762-4E7F-ABB451893811}"/>
              </a:ext>
            </a:extLst>
          </p:cNvPr>
          <p:cNvCxnSpPr>
            <a:cxnSpLocks/>
          </p:cNvCxnSpPr>
          <p:nvPr/>
        </p:nvCxnSpPr>
        <p:spPr>
          <a:xfrm>
            <a:off x="5390916" y="3989457"/>
            <a:ext cx="69088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856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machine&#10;&#10;Description automatically generated">
            <a:extLst>
              <a:ext uri="{FF2B5EF4-FFF2-40B4-BE49-F238E27FC236}">
                <a16:creationId xmlns:a16="http://schemas.microsoft.com/office/drawing/2014/main" id="{2DE8CD6A-B8AE-8589-604E-1FCBE8AFA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5" t="20935" r="30889" b="22073"/>
          <a:stretch/>
        </p:blipFill>
        <p:spPr>
          <a:xfrm>
            <a:off x="7129873" y="276664"/>
            <a:ext cx="4843771" cy="59723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80E696-4752-78ED-6CC8-370F8D9BD56F}"/>
              </a:ext>
            </a:extLst>
          </p:cNvPr>
          <p:cNvSpPr txBox="1"/>
          <p:nvPr/>
        </p:nvSpPr>
        <p:spPr>
          <a:xfrm>
            <a:off x="3853684" y="3904363"/>
            <a:ext cx="60945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COMPACTOR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Vibrating Motor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Electric Hoist</a:t>
            </a:r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 b="1"/>
              <a:t>Vibrating Tubes</a:t>
            </a:r>
            <a:endParaRPr lang="en-US" b="1" dirty="0"/>
          </a:p>
          <a:p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EABEC92-61BE-194E-7AE9-1F8F09E08B33}"/>
              </a:ext>
            </a:extLst>
          </p:cNvPr>
          <p:cNvSpPr/>
          <p:nvPr/>
        </p:nvSpPr>
        <p:spPr>
          <a:xfrm>
            <a:off x="3682427" y="4481602"/>
            <a:ext cx="2844095" cy="3228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1162C5-2FC4-4295-E7FD-5BB01CA3EC6F}"/>
              </a:ext>
            </a:extLst>
          </p:cNvPr>
          <p:cNvSpPr/>
          <p:nvPr/>
        </p:nvSpPr>
        <p:spPr>
          <a:xfrm>
            <a:off x="5958648" y="1029830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2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EB4A0A-7003-9AC9-73A5-639604C9884B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609098" y="1349711"/>
            <a:ext cx="238233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286BEC9-6E77-35DB-3359-1D72DE06B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79" y="1100918"/>
            <a:ext cx="26479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31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318834-7E42-2D16-017D-3B5AD27A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736368"/>
              </p:ext>
            </p:extLst>
          </p:nvPr>
        </p:nvGraphicFramePr>
        <p:xfrm>
          <a:off x="493144" y="1456457"/>
          <a:ext cx="11205712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53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5197420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4280139">
                  <a:extLst>
                    <a:ext uri="{9D8B030D-6E8A-4147-A177-3AD203B41FA5}">
                      <a16:colId xmlns:a16="http://schemas.microsoft.com/office/drawing/2014/main" val="675931183"/>
                    </a:ext>
                  </a:extLst>
                </a:gridCol>
              </a:tblGrid>
              <a:tr h="225605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SPECIFICATIONS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BASIC CONDITION SPECIFICATION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1619938">
                <a:tc>
                  <a:txBody>
                    <a:bodyPr/>
                    <a:lstStyle/>
                    <a:p>
                      <a:r>
                        <a:rPr lang="en-US"/>
                        <a:t>2. Electric Hoist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Motor size: ZNK 100 A 8/2; 440V 6A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Capacity: 2 Tons x 2 speed.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Power: 2.61 kW / 440V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RPM: 3390 at 60 </a:t>
                      </a:r>
                      <a:r>
                        <a:rPr lang="en-US" dirty="0" err="1"/>
                        <a:t>hz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r>
                        <a:rPr lang="en-US" dirty="0"/>
                        <a:t>Hoist length: 5m</a:t>
                      </a:r>
                    </a:p>
                    <a:p>
                      <a:r>
                        <a:rPr lang="en-US" dirty="0"/>
                        <a:t>Two Hoist speeds</a:t>
                      </a:r>
                    </a:p>
                    <a:p>
                      <a:r>
                        <a:rPr lang="en-US" dirty="0"/>
                        <a:t>Fast speed: 6m/min</a:t>
                      </a:r>
                    </a:p>
                    <a:p>
                      <a:r>
                        <a:rPr lang="en-US" dirty="0"/>
                        <a:t>Slow Speed: 1.5m/min</a:t>
                      </a:r>
                    </a:p>
                    <a:p>
                      <a:r>
                        <a:rPr lang="en-US" dirty="0"/>
                        <a:t>Protection: IP 55</a:t>
                      </a:r>
                    </a:p>
                    <a:p>
                      <a:r>
                        <a:rPr lang="en-US" dirty="0"/>
                        <a:t>Control System: 24V contactor </a:t>
                      </a:r>
                    </a:p>
                    <a:p>
                      <a:r>
                        <a:rPr lang="en-US" dirty="0"/>
                        <a:t>Ambient Temp: 40deg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per specification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Compactor weight: 795 kg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Travel: 2.42m (limit switch distance for total vertical travel).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78580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4CA4F09-4E66-5DFC-EA37-8BE05D717AF4}"/>
              </a:ext>
            </a:extLst>
          </p:cNvPr>
          <p:cNvSpPr txBox="1">
            <a:spLocks/>
          </p:cNvSpPr>
          <p:nvPr/>
        </p:nvSpPr>
        <p:spPr>
          <a:xfrm>
            <a:off x="465828" y="0"/>
            <a:ext cx="12114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Antenna Purina Black" pitchFamily="50" charset="0"/>
                <a:ea typeface="+mj-ea"/>
                <a:cs typeface="Antenna Purina Black" pitchFamily="50" charset="0"/>
              </a:defRPr>
            </a:lvl1pPr>
          </a:lstStyle>
          <a:p>
            <a:r>
              <a:rPr lang="en-US"/>
              <a:t>2</a:t>
            </a:r>
            <a:r>
              <a:rPr lang="en-US" dirty="0"/>
              <a:t> Specification OF ELECTRIC HOIST </a:t>
            </a:r>
          </a:p>
        </p:txBody>
      </p:sp>
    </p:spTree>
    <p:extLst>
      <p:ext uri="{BB962C8B-B14F-4D97-AF65-F5344CB8AC3E}">
        <p14:creationId xmlns:p14="http://schemas.microsoft.com/office/powerpoint/2010/main" val="419229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rawing of a machine&#10;&#10;Description automatically generated">
            <a:extLst>
              <a:ext uri="{FF2B5EF4-FFF2-40B4-BE49-F238E27FC236}">
                <a16:creationId xmlns:a16="http://schemas.microsoft.com/office/drawing/2014/main" id="{5192C3BF-9BFC-ED02-4F0D-C8405B982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5635" r="23763" b="4026"/>
          <a:stretch/>
        </p:blipFill>
        <p:spPr>
          <a:xfrm>
            <a:off x="5323444" y="4763"/>
            <a:ext cx="5933076" cy="6195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DRAWING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EA864-AA20-FEAF-342C-68F89E932A4A}"/>
              </a:ext>
            </a:extLst>
          </p:cNvPr>
          <p:cNvSpPr txBox="1"/>
          <p:nvPr/>
        </p:nvSpPr>
        <p:spPr>
          <a:xfrm>
            <a:off x="237907" y="1325563"/>
            <a:ext cx="2978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C. COMPACTOR ASSEMBLY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/>
              <a:t>Vibrating Motor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/>
              <a:t>Electric Hoist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/>
              <a:t>Vibrating Tubes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24819A-687C-5D95-C53E-0ADA6F276431}"/>
              </a:ext>
            </a:extLst>
          </p:cNvPr>
          <p:cNvSpPr/>
          <p:nvPr/>
        </p:nvSpPr>
        <p:spPr>
          <a:xfrm>
            <a:off x="3850130" y="2548662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334AC2-F0C3-3717-6510-75C9866AAF0D}"/>
              </a:ext>
            </a:extLst>
          </p:cNvPr>
          <p:cNvSpPr/>
          <p:nvPr/>
        </p:nvSpPr>
        <p:spPr>
          <a:xfrm>
            <a:off x="396587" y="2210392"/>
            <a:ext cx="2844095" cy="3238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ECD267-1DA7-813E-23AB-A51CFD9CDC0D}"/>
              </a:ext>
            </a:extLst>
          </p:cNvPr>
          <p:cNvCxnSpPr>
            <a:cxnSpLocks/>
          </p:cNvCxnSpPr>
          <p:nvPr/>
        </p:nvCxnSpPr>
        <p:spPr>
          <a:xfrm>
            <a:off x="4500580" y="2868543"/>
            <a:ext cx="148183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6E6162-F357-077D-6A54-C04CBBE34238}"/>
              </a:ext>
            </a:extLst>
          </p:cNvPr>
          <p:cNvCxnSpPr>
            <a:cxnSpLocks/>
          </p:cNvCxnSpPr>
          <p:nvPr/>
        </p:nvCxnSpPr>
        <p:spPr>
          <a:xfrm>
            <a:off x="6096000" y="930132"/>
            <a:ext cx="69088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3C16F29-7EA9-8589-2CF2-749D94873E08}"/>
              </a:ext>
            </a:extLst>
          </p:cNvPr>
          <p:cNvSpPr/>
          <p:nvPr/>
        </p:nvSpPr>
        <p:spPr>
          <a:xfrm>
            <a:off x="5445550" y="587145"/>
            <a:ext cx="650450" cy="63976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3088E1-A6B8-69ED-FEF6-14718157928B}"/>
              </a:ext>
            </a:extLst>
          </p:cNvPr>
          <p:cNvSpPr/>
          <p:nvPr/>
        </p:nvSpPr>
        <p:spPr>
          <a:xfrm>
            <a:off x="4740466" y="3669576"/>
            <a:ext cx="650450" cy="639762"/>
          </a:xfrm>
          <a:prstGeom prst="ellipse">
            <a:avLst/>
          </a:prstGeom>
          <a:solidFill>
            <a:srgbClr val="FFFF0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4F9DE1-DE9E-B762-4E7F-ABB451893811}"/>
              </a:ext>
            </a:extLst>
          </p:cNvPr>
          <p:cNvCxnSpPr>
            <a:cxnSpLocks/>
          </p:cNvCxnSpPr>
          <p:nvPr/>
        </p:nvCxnSpPr>
        <p:spPr>
          <a:xfrm>
            <a:off x="5390916" y="3989457"/>
            <a:ext cx="69088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335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D1F33-C5B1-81B7-970C-4760F2E48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8" r="1307"/>
          <a:stretch/>
        </p:blipFill>
        <p:spPr>
          <a:xfrm rot="5400000">
            <a:off x="1867996" y="-1121060"/>
            <a:ext cx="3120965" cy="5979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2DE5C0-4028-27BC-3038-410CA0134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78951" y="1156586"/>
            <a:ext cx="5673042" cy="36458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80E696-4752-78ED-6CC8-370F8D9BD56F}"/>
              </a:ext>
            </a:extLst>
          </p:cNvPr>
          <p:cNvSpPr txBox="1"/>
          <p:nvPr/>
        </p:nvSpPr>
        <p:spPr>
          <a:xfrm>
            <a:off x="3701669" y="3878484"/>
            <a:ext cx="60945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COMPACTOR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Vibrating Motor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Electric Hoist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Vibrating Tubes</a:t>
            </a:r>
          </a:p>
          <a:p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EABEC92-61BE-194E-7AE9-1F8F09E08B33}"/>
              </a:ext>
            </a:extLst>
          </p:cNvPr>
          <p:cNvSpPr/>
          <p:nvPr/>
        </p:nvSpPr>
        <p:spPr>
          <a:xfrm>
            <a:off x="3682427" y="4757642"/>
            <a:ext cx="2844095" cy="3228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1162C5-2FC4-4295-E7FD-5BB01CA3EC6F}"/>
              </a:ext>
            </a:extLst>
          </p:cNvPr>
          <p:cNvSpPr/>
          <p:nvPr/>
        </p:nvSpPr>
        <p:spPr>
          <a:xfrm>
            <a:off x="5958648" y="1029830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EB4A0A-7003-9AC9-73A5-639604C9884B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609098" y="1349711"/>
            <a:ext cx="2382334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3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rawing of a machine&#10;&#10;Description automatically generated">
            <a:extLst>
              <a:ext uri="{FF2B5EF4-FFF2-40B4-BE49-F238E27FC236}">
                <a16:creationId xmlns:a16="http://schemas.microsoft.com/office/drawing/2014/main" id="{5192C3BF-9BFC-ED02-4F0D-C8405B982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5635" r="23763" b="4026"/>
          <a:stretch/>
        </p:blipFill>
        <p:spPr>
          <a:xfrm>
            <a:off x="1200962" y="662543"/>
            <a:ext cx="5933076" cy="619545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E26450-0347-AFE1-A6D1-34A6658ADF7B}"/>
              </a:ext>
            </a:extLst>
          </p:cNvPr>
          <p:cNvCxnSpPr>
            <a:cxnSpLocks/>
          </p:cNvCxnSpPr>
          <p:nvPr/>
        </p:nvCxnSpPr>
        <p:spPr>
          <a:xfrm>
            <a:off x="896459" y="2450955"/>
            <a:ext cx="1553442" cy="7967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2AFD229-5AEE-FF51-2E11-2A0CFFCF4B0A}"/>
              </a:ext>
            </a:extLst>
          </p:cNvPr>
          <p:cNvSpPr/>
          <p:nvPr/>
        </p:nvSpPr>
        <p:spPr>
          <a:xfrm>
            <a:off x="246009" y="2113822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4181377-25BF-A807-A854-7CB3CA15B110}"/>
              </a:ext>
            </a:extLst>
          </p:cNvPr>
          <p:cNvSpPr/>
          <p:nvPr/>
        </p:nvSpPr>
        <p:spPr>
          <a:xfrm>
            <a:off x="306385" y="3149979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536F92-5F4D-9B33-5E18-D4F7BC643831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956835" y="2830099"/>
            <a:ext cx="1493066" cy="63976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C059E5-A063-DED1-36EE-49A23FED8752}"/>
              </a:ext>
            </a:extLst>
          </p:cNvPr>
          <p:cNvCxnSpPr>
            <a:cxnSpLocks/>
          </p:cNvCxnSpPr>
          <p:nvPr/>
        </p:nvCxnSpPr>
        <p:spPr>
          <a:xfrm flipH="1">
            <a:off x="6135456" y="2830099"/>
            <a:ext cx="829776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DFBFF30-4554-ACE9-589A-94AFE64304F5}"/>
              </a:ext>
            </a:extLst>
          </p:cNvPr>
          <p:cNvSpPr/>
          <p:nvPr/>
        </p:nvSpPr>
        <p:spPr>
          <a:xfrm>
            <a:off x="6961772" y="2504582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2E770745-DA77-4237-E5E2-F7EEA13F392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Antenna Purina Black" pitchFamily="50" charset="0"/>
                <a:ea typeface="+mj-ea"/>
                <a:cs typeface="Antenna Purina Black" pitchFamily="50" charset="0"/>
              </a:defRPr>
            </a:lvl1pPr>
          </a:lstStyle>
          <a:p>
            <a:r>
              <a:rPr lang="en-US"/>
              <a:t>MOBILE HOPPER DRIVE ASSEMBLY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1A3CBB-C2D3-60DB-552A-B261F415D23B}"/>
              </a:ext>
            </a:extLst>
          </p:cNvPr>
          <p:cNvSpPr txBox="1"/>
          <p:nvPr/>
        </p:nvSpPr>
        <p:spPr>
          <a:xfrm>
            <a:off x="6464699" y="1797909"/>
            <a:ext cx="126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SIDE VIEW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4237369-8F62-A6F1-410E-72F1B6E82FF5}"/>
              </a:ext>
            </a:extLst>
          </p:cNvPr>
          <p:cNvSpPr/>
          <p:nvPr/>
        </p:nvSpPr>
        <p:spPr>
          <a:xfrm>
            <a:off x="2140291" y="2613803"/>
            <a:ext cx="829776" cy="40858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F5A39E4-5E81-6FB4-872A-9937B0F669C7}"/>
              </a:ext>
            </a:extLst>
          </p:cNvPr>
          <p:cNvSpPr/>
          <p:nvPr/>
        </p:nvSpPr>
        <p:spPr>
          <a:xfrm>
            <a:off x="8084384" y="3670310"/>
            <a:ext cx="3224846" cy="120361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FC1063-716D-85E5-2CE5-A12BCAF6E993}"/>
              </a:ext>
            </a:extLst>
          </p:cNvPr>
          <p:cNvSpPr/>
          <p:nvPr/>
        </p:nvSpPr>
        <p:spPr>
          <a:xfrm>
            <a:off x="6011426" y="2549293"/>
            <a:ext cx="449765" cy="40858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3FBFF0-4C3D-BDBF-A4A0-FB57AD6ABCF6}"/>
              </a:ext>
            </a:extLst>
          </p:cNvPr>
          <p:cNvSpPr txBox="1"/>
          <p:nvPr/>
        </p:nvSpPr>
        <p:spPr>
          <a:xfrm>
            <a:off x="8162027" y="1221114"/>
            <a:ext cx="37235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A. MOBILE HOPPER DRIVE ASSEMBLY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Geared Motor Assembly</a:t>
            </a:r>
          </a:p>
          <a:p>
            <a:pPr lvl="1"/>
            <a:r>
              <a:rPr lang="en-US" b="1" dirty="0"/>
              <a:t>1.1 Drive Motor </a:t>
            </a:r>
          </a:p>
          <a:p>
            <a:pPr lvl="1"/>
            <a:r>
              <a:rPr lang="en-US" b="1" dirty="0"/>
              <a:t>1.2 Gear Box</a:t>
            </a:r>
          </a:p>
          <a:p>
            <a:pPr lvl="1"/>
            <a:r>
              <a:rPr lang="en-US" b="1" dirty="0"/>
              <a:t>1.3 Drive Sprocket</a:t>
            </a:r>
          </a:p>
          <a:p>
            <a:pPr lvl="1"/>
            <a:r>
              <a:rPr lang="en-US" b="1" dirty="0"/>
              <a:t>1.4 Chain </a:t>
            </a:r>
          </a:p>
          <a:p>
            <a:pPr lvl="1"/>
            <a:r>
              <a:rPr lang="en-US" b="1" dirty="0"/>
              <a:t>1.5 Mounting Base </a:t>
            </a:r>
          </a:p>
          <a:p>
            <a:pPr lvl="1"/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Wheel Set &amp; Guide Rollers</a:t>
            </a:r>
          </a:p>
          <a:p>
            <a:pPr lvl="1"/>
            <a:r>
              <a:rPr lang="en-US" b="1" dirty="0"/>
              <a:t>2.1 Driven Sprocket</a:t>
            </a:r>
          </a:p>
          <a:p>
            <a:pPr lvl="1"/>
            <a:r>
              <a:rPr lang="en-US" b="1" dirty="0"/>
              <a:t>2.2 Wheel &amp; Shaft</a:t>
            </a:r>
          </a:p>
          <a:p>
            <a:pPr lvl="1"/>
            <a:r>
              <a:rPr lang="en-US" b="1" dirty="0"/>
              <a:t>2.3 Roller Bearings		</a:t>
            </a:r>
          </a:p>
        </p:txBody>
      </p:sp>
    </p:spTree>
    <p:extLst>
      <p:ext uri="{BB962C8B-B14F-4D97-AF65-F5344CB8AC3E}">
        <p14:creationId xmlns:p14="http://schemas.microsoft.com/office/powerpoint/2010/main" val="1385907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318834-7E42-2D16-017D-3B5AD27A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455297"/>
              </p:ext>
            </p:extLst>
          </p:nvPr>
        </p:nvGraphicFramePr>
        <p:xfrm>
          <a:off x="493144" y="1456457"/>
          <a:ext cx="1147169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9173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5579094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4123427">
                  <a:extLst>
                    <a:ext uri="{9D8B030D-6E8A-4147-A177-3AD203B41FA5}">
                      <a16:colId xmlns:a16="http://schemas.microsoft.com/office/drawing/2014/main" val="675931183"/>
                    </a:ext>
                  </a:extLst>
                </a:gridCol>
              </a:tblGrid>
              <a:tr h="225605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SPECIFICATIONS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BASIC CONDITION SPECIFICATION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1619938">
                <a:tc>
                  <a:txBody>
                    <a:bodyPr/>
                    <a:lstStyle/>
                    <a:p>
                      <a:r>
                        <a:rPr lang="en-US"/>
                        <a:t>3. Vibrating Rods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Material: SUS 304</a:t>
                      </a:r>
                    </a:p>
                    <a:p>
                      <a:r>
                        <a:rPr lang="en-US"/>
                        <a:t>Diameter: SCH 40 32mm (dia)</a:t>
                      </a:r>
                    </a:p>
                    <a:p>
                      <a:r>
                        <a:rPr lang="en-US"/>
                        <a:t>Diameter: SCH 80 25mm (dia)</a:t>
                      </a:r>
                    </a:p>
                    <a:p>
                      <a:r>
                        <a:rPr lang="en-US"/>
                        <a:t>Total number of rods: 36 units</a:t>
                      </a:r>
                    </a:p>
                    <a:p>
                      <a:r>
                        <a:rPr lang="en-US"/>
                        <a:t>Peripheral rods dimension: 25mm (dia) x 1.4mm(L) X 25 units</a:t>
                      </a:r>
                    </a:p>
                    <a:p>
                      <a:r>
                        <a:rPr lang="en-US"/>
                        <a:t>Inner rods dimension: 25mm (dia) x 1.6mm(L) x 8 units</a:t>
                      </a:r>
                    </a:p>
                    <a:p>
                      <a:r>
                        <a:rPr lang="en-US"/>
                        <a:t>Center Rods dimensions: 25mm (dia) x 1.8mm(L) x 3 units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per specification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 36 units without cracks at welding joints.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Travel: 2.42m (limit switch distance for total vertical travel).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78580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4CA4F09-4E66-5DFC-EA37-8BE05D717AF4}"/>
              </a:ext>
            </a:extLst>
          </p:cNvPr>
          <p:cNvSpPr txBox="1">
            <a:spLocks/>
          </p:cNvSpPr>
          <p:nvPr/>
        </p:nvSpPr>
        <p:spPr>
          <a:xfrm>
            <a:off x="465828" y="0"/>
            <a:ext cx="12114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Antenna Purina Black" pitchFamily="50" charset="0"/>
                <a:ea typeface="+mj-ea"/>
                <a:cs typeface="Antenna Purina Black" pitchFamily="50" charset="0"/>
              </a:defRPr>
            </a:lvl1pPr>
          </a:lstStyle>
          <a:p>
            <a:r>
              <a:rPr lang="en-US"/>
              <a:t>3 Specification OF VIBRATING RODS</a:t>
            </a:r>
          </a:p>
        </p:txBody>
      </p:sp>
    </p:spTree>
    <p:extLst>
      <p:ext uri="{BB962C8B-B14F-4D97-AF65-F5344CB8AC3E}">
        <p14:creationId xmlns:p14="http://schemas.microsoft.com/office/powerpoint/2010/main" val="1880888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B3589-F049-115F-BCAB-E331D8D60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206F-362B-B74C-B84C-2928EFBF9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73" y="-230172"/>
            <a:ext cx="11505253" cy="1325563"/>
          </a:xfrm>
        </p:spPr>
        <p:txBody>
          <a:bodyPr/>
          <a:lstStyle/>
          <a:p>
            <a:r>
              <a:rPr lang="en-US"/>
              <a:t>1. MAINTENANCE PLANS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C71F576-AF2E-128B-0FC9-CB25293A6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934499"/>
              </p:ext>
            </p:extLst>
          </p:nvPr>
        </p:nvGraphicFramePr>
        <p:xfrm>
          <a:off x="203575" y="731834"/>
          <a:ext cx="9557370" cy="3754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162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1652530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6973678">
                  <a:extLst>
                    <a:ext uri="{9D8B030D-6E8A-4147-A177-3AD203B41FA5}">
                      <a16:colId xmlns:a16="http://schemas.microsoft.com/office/drawing/2014/main" val="2431178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Maintenance Task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/>
                        <a:t>E54 MH Wheel Set Lubrication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Lubricate Drive/ driven sprockets and chain using 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LMI300 LUBCON </a:t>
                      </a:r>
                      <a:r>
                        <a:rPr lang="en-US" sz="18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turmofluid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Spray.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Apply SKF LGEP 2/5 grease in flange bearing using grease gun.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AutoNum type="arabicPeriod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 the grease gun contains the appropriate lubricant - 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+mn-lt"/>
                        </a:rPr>
                        <a:t>SKF LGEP 2/5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AutoNum type="arabicPeriod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 the areas around the fill fittings. 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AutoNum type="arabicPeriod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 the grease release port cover. Grease the bearing with an amount of 187 cm³ ≈ 8 cm push/travel of grease gun with 56mm diameter. Slowly add grease to minimize excessive pressure buildup in the grease cavity. Watch for grease coming out the relief port.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AutoNum type="arabicPeriod"/>
                      </a:pPr>
                      <a:r>
                        <a:rPr lang="en-US" sz="18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 excess grease and close port cover.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1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157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E54 Mobile Hopper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172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Which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Turmofluid</a:t>
                      </a:r>
                      <a:r>
                        <a:rPr lang="en-US" dirty="0"/>
                        <a:t> Spray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Grease gun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2162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A22A65B-12BE-01D6-4C49-C78ECC9E7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60"/>
          <a:stretch/>
        </p:blipFill>
        <p:spPr>
          <a:xfrm>
            <a:off x="9994342" y="1172752"/>
            <a:ext cx="1885484" cy="259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97B9-35E6-0190-55B7-CCA5CB3D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73" y="-230172"/>
            <a:ext cx="11505253" cy="1325563"/>
          </a:xfrm>
        </p:spPr>
        <p:txBody>
          <a:bodyPr/>
          <a:lstStyle/>
          <a:p>
            <a:r>
              <a:rPr lang="en-US" dirty="0"/>
              <a:t>1. MAINTENANCE PLANS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DC5B429-A23A-5AF8-70B7-9FAEFC1A1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970137"/>
              </p:ext>
            </p:extLst>
          </p:nvPr>
        </p:nvGraphicFramePr>
        <p:xfrm>
          <a:off x="203575" y="731834"/>
          <a:ext cx="9557370" cy="375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162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1652530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6973678">
                  <a:extLst>
                    <a:ext uri="{9D8B030D-6E8A-4147-A177-3AD203B41FA5}">
                      <a16:colId xmlns:a16="http://schemas.microsoft.com/office/drawing/2014/main" val="2431178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Maintenance Task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Electric Hoist Motor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Perform hoist maintenance checklist (in the following slide).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1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1Y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157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E54 Mobile Hopper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172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Which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6mm Allen wrench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Ruler or dip stick and steel tape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21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70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73021C-1961-CD1C-F706-AF17DC60E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960" y="703281"/>
            <a:ext cx="5722705" cy="582608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E7DEE45-7A49-E585-7074-63F7BC27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73" y="-230172"/>
            <a:ext cx="11505253" cy="1325563"/>
          </a:xfrm>
        </p:spPr>
        <p:txBody>
          <a:bodyPr/>
          <a:lstStyle/>
          <a:p>
            <a:r>
              <a:rPr lang="en-US" dirty="0"/>
              <a:t>1. Hoist MAINTENANCE Checklist</a:t>
            </a:r>
          </a:p>
        </p:txBody>
      </p:sp>
    </p:spTree>
    <p:extLst>
      <p:ext uri="{BB962C8B-B14F-4D97-AF65-F5344CB8AC3E}">
        <p14:creationId xmlns:p14="http://schemas.microsoft.com/office/powerpoint/2010/main" val="1164837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print of a machine&#10;&#10;Description automatically generated">
            <a:extLst>
              <a:ext uri="{FF2B5EF4-FFF2-40B4-BE49-F238E27FC236}">
                <a16:creationId xmlns:a16="http://schemas.microsoft.com/office/drawing/2014/main" id="{B3AEDF22-C68B-FD26-F0D6-2CD678A74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2" t="26163" r="21753" b="24152"/>
          <a:stretch/>
        </p:blipFill>
        <p:spPr>
          <a:xfrm>
            <a:off x="1533474" y="2348673"/>
            <a:ext cx="5277399" cy="340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MOBILE HOPPER DRIVE ASSEMBLY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E26450-0347-AFE1-A6D1-34A6658ADF7B}"/>
              </a:ext>
            </a:extLst>
          </p:cNvPr>
          <p:cNvCxnSpPr>
            <a:cxnSpLocks/>
          </p:cNvCxnSpPr>
          <p:nvPr/>
        </p:nvCxnSpPr>
        <p:spPr>
          <a:xfrm flipV="1">
            <a:off x="951029" y="3561597"/>
            <a:ext cx="1667344" cy="31988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2AFD229-5AEE-FF51-2E11-2A0CFFCF4B0A}"/>
              </a:ext>
            </a:extLst>
          </p:cNvPr>
          <p:cNvSpPr/>
          <p:nvPr/>
        </p:nvSpPr>
        <p:spPr>
          <a:xfrm>
            <a:off x="897830" y="3327172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4181377-25BF-A807-A854-7CB3CA15B110}"/>
              </a:ext>
            </a:extLst>
          </p:cNvPr>
          <p:cNvSpPr/>
          <p:nvPr/>
        </p:nvSpPr>
        <p:spPr>
          <a:xfrm>
            <a:off x="1012343" y="4947779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536F92-5F4D-9B33-5E18-D4F7BC643831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662793" y="5267660"/>
            <a:ext cx="812988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EBB11-57A5-09D5-52F1-DDCD76063409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5002634" y="2041083"/>
            <a:ext cx="1001351" cy="50370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BB84E51-1694-004F-0CA1-1731FF25AB03}"/>
              </a:ext>
            </a:extLst>
          </p:cNvPr>
          <p:cNvSpPr/>
          <p:nvPr/>
        </p:nvSpPr>
        <p:spPr>
          <a:xfrm>
            <a:off x="4447440" y="1495012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47C064-2E69-48CD-D44F-0FB7C0D872EB}"/>
              </a:ext>
            </a:extLst>
          </p:cNvPr>
          <p:cNvSpPr/>
          <p:nvPr/>
        </p:nvSpPr>
        <p:spPr>
          <a:xfrm>
            <a:off x="7521051" y="3526656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</a:rPr>
              <a:t>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76D63A-FCD0-5437-D328-F8128BF06095}"/>
              </a:ext>
            </a:extLst>
          </p:cNvPr>
          <p:cNvCxnSpPr>
            <a:cxnSpLocks/>
            <a:stCxn id="34" idx="2"/>
          </p:cNvCxnSpPr>
          <p:nvPr/>
        </p:nvCxnSpPr>
        <p:spPr>
          <a:xfrm flipH="1" flipV="1">
            <a:off x="6426679" y="2645617"/>
            <a:ext cx="1094372" cy="120092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FB78A6-9C69-F42C-9489-09E52937D88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426679" y="3846537"/>
            <a:ext cx="1094372" cy="131402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D0CE1CC-1F7A-BF86-66AB-31B22A73BACE}"/>
              </a:ext>
            </a:extLst>
          </p:cNvPr>
          <p:cNvSpPr txBox="1"/>
          <p:nvPr/>
        </p:nvSpPr>
        <p:spPr>
          <a:xfrm>
            <a:off x="6464699" y="1797909"/>
            <a:ext cx="126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TOP VIEW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22023AD-04F4-EABF-7839-B8129E62E7A3}"/>
              </a:ext>
            </a:extLst>
          </p:cNvPr>
          <p:cNvSpPr/>
          <p:nvPr/>
        </p:nvSpPr>
        <p:spPr>
          <a:xfrm>
            <a:off x="5874589" y="2389181"/>
            <a:ext cx="380418" cy="326358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9D328A-A8FB-F3B8-8424-1A7D7AF29968}"/>
              </a:ext>
            </a:extLst>
          </p:cNvPr>
          <p:cNvSpPr/>
          <p:nvPr/>
        </p:nvSpPr>
        <p:spPr>
          <a:xfrm>
            <a:off x="2218285" y="2323952"/>
            <a:ext cx="529407" cy="326358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A46154-C7D6-3986-3273-3DB4E17D3991}"/>
              </a:ext>
            </a:extLst>
          </p:cNvPr>
          <p:cNvSpPr/>
          <p:nvPr/>
        </p:nvSpPr>
        <p:spPr>
          <a:xfrm>
            <a:off x="8265530" y="3670310"/>
            <a:ext cx="3801231" cy="13255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E8E700-8C07-08DD-E41F-BB0761973248}"/>
              </a:ext>
            </a:extLst>
          </p:cNvPr>
          <p:cNvSpPr txBox="1"/>
          <p:nvPr/>
        </p:nvSpPr>
        <p:spPr>
          <a:xfrm>
            <a:off x="8343173" y="1221114"/>
            <a:ext cx="37235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A. MOBILE HOPPER DRIVE ASSEMBLY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Geared Motor Assembly</a:t>
            </a:r>
          </a:p>
          <a:p>
            <a:pPr lvl="1"/>
            <a:r>
              <a:rPr lang="en-US" b="1" dirty="0"/>
              <a:t>1.1 Drive Motor </a:t>
            </a:r>
          </a:p>
          <a:p>
            <a:pPr lvl="1"/>
            <a:r>
              <a:rPr lang="en-US" b="1" dirty="0"/>
              <a:t>1.2 Gear Box</a:t>
            </a:r>
          </a:p>
          <a:p>
            <a:pPr lvl="1"/>
            <a:r>
              <a:rPr lang="en-US" b="1" dirty="0"/>
              <a:t>1.3 Drive Sprocket</a:t>
            </a:r>
          </a:p>
          <a:p>
            <a:pPr lvl="1"/>
            <a:r>
              <a:rPr lang="en-US" b="1" dirty="0"/>
              <a:t>1.4 Chain </a:t>
            </a:r>
          </a:p>
          <a:p>
            <a:pPr lvl="1"/>
            <a:r>
              <a:rPr lang="en-US" b="1" dirty="0"/>
              <a:t>1.5 Mounting Base </a:t>
            </a:r>
          </a:p>
          <a:p>
            <a:pPr lvl="1"/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Wheel Set &amp; Guide Rollers</a:t>
            </a:r>
          </a:p>
          <a:p>
            <a:pPr lvl="1"/>
            <a:r>
              <a:rPr lang="en-US" b="1" dirty="0"/>
              <a:t>2.1 Driven Sprocket</a:t>
            </a:r>
          </a:p>
          <a:p>
            <a:pPr lvl="1"/>
            <a:r>
              <a:rPr lang="en-US" b="1" dirty="0"/>
              <a:t>2.2 Wheel &amp; Shaft</a:t>
            </a:r>
          </a:p>
          <a:p>
            <a:pPr lvl="1"/>
            <a:r>
              <a:rPr lang="en-US" b="1" dirty="0"/>
              <a:t>2.3 Roller Bearings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r>
              <a:rPr lang="en-US" b="1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57598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A416B558-468E-DF85-EBA8-46C86B01B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564" y="1753918"/>
            <a:ext cx="3554344" cy="3824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ECDCF2-567B-A8D6-14FA-8779CDB90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91" t="6651" r="7627" b="8920"/>
          <a:stretch/>
        </p:blipFill>
        <p:spPr>
          <a:xfrm>
            <a:off x="108552" y="1142971"/>
            <a:ext cx="4158453" cy="4096348"/>
          </a:xfrm>
          <a:prstGeom prst="ellipse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633EE6F-54E8-7F41-679B-22F61AB78CD9}"/>
              </a:ext>
            </a:extLst>
          </p:cNvPr>
          <p:cNvSpPr/>
          <p:nvPr/>
        </p:nvSpPr>
        <p:spPr>
          <a:xfrm>
            <a:off x="5735263" y="3072305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AB0F09-AEB9-3244-8749-DC8DA31540A6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2820806" y="3293284"/>
            <a:ext cx="2914457" cy="9890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0EBFF73-B2F9-B842-ADCE-C2FB86691F8B}"/>
              </a:ext>
            </a:extLst>
          </p:cNvPr>
          <p:cNvSpPr/>
          <p:nvPr/>
        </p:nvSpPr>
        <p:spPr>
          <a:xfrm>
            <a:off x="5770775" y="3818673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2.2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8D2B13-6C68-A6FC-F056-FE823D8DEEDA}"/>
              </a:ext>
            </a:extLst>
          </p:cNvPr>
          <p:cNvCxnSpPr>
            <a:cxnSpLocks/>
            <a:stCxn id="16" idx="2"/>
          </p:cNvCxnSpPr>
          <p:nvPr/>
        </p:nvCxnSpPr>
        <p:spPr>
          <a:xfrm flipH="1" flipV="1">
            <a:off x="1932317" y="3403221"/>
            <a:ext cx="3838458" cy="7353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CEB5929-796C-4544-0326-7BCCB24AA55B}"/>
              </a:ext>
            </a:extLst>
          </p:cNvPr>
          <p:cNvSpPr/>
          <p:nvPr/>
        </p:nvSpPr>
        <p:spPr>
          <a:xfrm>
            <a:off x="5694071" y="2353054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2.3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1F8DF4-2DFF-30E1-FFFF-6DE303DE7566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2372264" y="2672935"/>
            <a:ext cx="3321807" cy="62034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1438934-FD9C-0D58-3FCB-BEB8C647374E}"/>
              </a:ext>
            </a:extLst>
          </p:cNvPr>
          <p:cNvSpPr/>
          <p:nvPr/>
        </p:nvSpPr>
        <p:spPr>
          <a:xfrm>
            <a:off x="4658384" y="4812959"/>
            <a:ext cx="2982886" cy="2720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CB3AE4-78EA-2A17-75B1-68CF5ADA1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68550" y="-2157687"/>
            <a:ext cx="1755522" cy="609024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2BB49-2C28-4273-2C91-A0BF4E485169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6385713" y="3392186"/>
            <a:ext cx="2985481" cy="2592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CF2887D-A133-1BE7-AC6D-9BEF68EDE9C8}"/>
              </a:ext>
            </a:extLst>
          </p:cNvPr>
          <p:cNvSpPr/>
          <p:nvPr/>
        </p:nvSpPr>
        <p:spPr>
          <a:xfrm>
            <a:off x="5694071" y="1642981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2.2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6BDCED-4F5C-9462-403D-8E6242332B2F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281955" y="1962862"/>
            <a:ext cx="3412116" cy="110944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5A2DBE-9AC6-40F9-88BB-771531FE8F8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019296" y="1095665"/>
            <a:ext cx="0" cy="54731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2325F17-BD08-46AF-E101-A2D9FF0C7471}"/>
              </a:ext>
            </a:extLst>
          </p:cNvPr>
          <p:cNvSpPr txBox="1"/>
          <p:nvPr/>
        </p:nvSpPr>
        <p:spPr>
          <a:xfrm>
            <a:off x="4658384" y="4438661"/>
            <a:ext cx="609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2. Wheel Set</a:t>
            </a:r>
          </a:p>
          <a:p>
            <a:pPr lvl="1"/>
            <a:r>
              <a:rPr lang="en-US" b="1" dirty="0"/>
              <a:t>2.1 Driven Sprocket</a:t>
            </a:r>
          </a:p>
          <a:p>
            <a:pPr lvl="1"/>
            <a:r>
              <a:rPr lang="en-US" b="1" dirty="0"/>
              <a:t>2.2 Wheel &amp; Shaft</a:t>
            </a:r>
          </a:p>
          <a:p>
            <a:pPr lvl="1"/>
            <a:r>
              <a:rPr lang="en-US" b="1" dirty="0"/>
              <a:t>2.3 Roller Bearings</a:t>
            </a:r>
          </a:p>
        </p:txBody>
      </p:sp>
    </p:spTree>
    <p:extLst>
      <p:ext uri="{BB962C8B-B14F-4D97-AF65-F5344CB8AC3E}">
        <p14:creationId xmlns:p14="http://schemas.microsoft.com/office/powerpoint/2010/main" val="197070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318834-7E42-2D16-017D-3B5AD27A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885076"/>
              </p:ext>
            </p:extLst>
          </p:nvPr>
        </p:nvGraphicFramePr>
        <p:xfrm>
          <a:off x="520460" y="990631"/>
          <a:ext cx="11205712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53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4186693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5290866">
                  <a:extLst>
                    <a:ext uri="{9D8B030D-6E8A-4147-A177-3AD203B41FA5}">
                      <a16:colId xmlns:a16="http://schemas.microsoft.com/office/drawing/2014/main" val="675931183"/>
                    </a:ext>
                  </a:extLst>
                </a:gridCol>
              </a:tblGrid>
              <a:tr h="247700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SPECIFICATIONS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BASIC CONDITION SPECIFICATION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2626303">
                <a:tc>
                  <a:txBody>
                    <a:bodyPr/>
                    <a:lstStyle/>
                    <a:p>
                      <a:r>
                        <a:rPr lang="en-US" dirty="0"/>
                        <a:t>2.1 Driven </a:t>
                      </a:r>
                      <a:r>
                        <a:rPr lang="en-US" dirty="0" smtClean="0"/>
                        <a:t>Sprocket</a:t>
                      </a: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(for quotation)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Outside </a:t>
                      </a:r>
                      <a:r>
                        <a:rPr lang="en-US" dirty="0" err="1"/>
                        <a:t>Dia</a:t>
                      </a:r>
                      <a:r>
                        <a:rPr lang="en-US" dirty="0"/>
                        <a:t>: 127mm</a:t>
                      </a:r>
                    </a:p>
                    <a:p>
                      <a:r>
                        <a:rPr lang="en-US" dirty="0"/>
                        <a:t>Pitch </a:t>
                      </a:r>
                      <a:r>
                        <a:rPr lang="en-US" dirty="0" err="1"/>
                        <a:t>dia</a:t>
                      </a:r>
                      <a:r>
                        <a:rPr lang="en-US" dirty="0"/>
                        <a:t>: 110mm</a:t>
                      </a:r>
                    </a:p>
                    <a:p>
                      <a:r>
                        <a:rPr lang="en-US" dirty="0"/>
                        <a:t>Inner </a:t>
                      </a:r>
                      <a:r>
                        <a:rPr lang="en-US" dirty="0" err="1"/>
                        <a:t>Dia</a:t>
                      </a:r>
                      <a:r>
                        <a:rPr lang="en-US" dirty="0"/>
                        <a:t>: 40mm</a:t>
                      </a:r>
                    </a:p>
                    <a:p>
                      <a:r>
                        <a:rPr lang="en-US" dirty="0"/>
                        <a:t>Thickness </a:t>
                      </a:r>
                      <a:r>
                        <a:rPr lang="en-US" dirty="0" err="1"/>
                        <a:t>dia</a:t>
                      </a:r>
                      <a:r>
                        <a:rPr lang="en-US" dirty="0"/>
                        <a:t>: 21mm</a:t>
                      </a:r>
                    </a:p>
                    <a:p>
                      <a:r>
                        <a:rPr lang="en-US" dirty="0"/>
                        <a:t>Number of Teeth: 30</a:t>
                      </a:r>
                    </a:p>
                    <a:p>
                      <a:r>
                        <a:rPr lang="en-US" dirty="0"/>
                        <a:t>Material: Carbon  Steel</a:t>
                      </a:r>
                    </a:p>
                    <a:p>
                      <a:r>
                        <a:rPr lang="en-US" dirty="0"/>
                        <a:t>Key bar Dimensions: 44mm(L) x 8mm (W) x 8mm (H) </a:t>
                      </a:r>
                    </a:p>
                    <a:p>
                      <a:r>
                        <a:rPr lang="en-US" dirty="0"/>
                        <a:t>Keyway Dimensions: 44mm (L) x 4mm (D)</a:t>
                      </a:r>
                    </a:p>
                    <a:p>
                      <a:r>
                        <a:rPr lang="en-US" dirty="0"/>
                        <a:t>Set Screw: 10mm x 26mm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signs of wear, such as worn-out teeth and deformation of the tooth profile.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Well lubricated with LMI300 LUBCON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turmofluid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Spray 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from dirt and contaminants.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Sprocket intact to the shaft, screw torque= 32 Nm.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Vertically aligned drive &amp; driven sprocket using spirit level.</a:t>
                      </a: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1370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4CA4F09-4E66-5DFC-EA37-8BE05D717AF4}"/>
              </a:ext>
            </a:extLst>
          </p:cNvPr>
          <p:cNvSpPr txBox="1">
            <a:spLocks/>
          </p:cNvSpPr>
          <p:nvPr/>
        </p:nvSpPr>
        <p:spPr>
          <a:xfrm>
            <a:off x="465828" y="0"/>
            <a:ext cx="12114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Antenna Purina Black" pitchFamily="50" charset="0"/>
                <a:ea typeface="+mj-ea"/>
                <a:cs typeface="Antenna Purina Black" pitchFamily="50" charset="0"/>
              </a:defRPr>
            </a:lvl1pPr>
          </a:lstStyle>
          <a:p>
            <a:r>
              <a:rPr lang="en-US" dirty="0"/>
              <a:t>2.1 Specification OF DRIVEN SPROCKET </a:t>
            </a:r>
          </a:p>
        </p:txBody>
      </p:sp>
    </p:spTree>
    <p:extLst>
      <p:ext uri="{BB962C8B-B14F-4D97-AF65-F5344CB8AC3E}">
        <p14:creationId xmlns:p14="http://schemas.microsoft.com/office/powerpoint/2010/main" val="1270514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F2325F17-BD08-46AF-E101-A2D9FF0C7471}"/>
              </a:ext>
            </a:extLst>
          </p:cNvPr>
          <p:cNvSpPr txBox="1"/>
          <p:nvPr/>
        </p:nvSpPr>
        <p:spPr>
          <a:xfrm>
            <a:off x="4658384" y="4457289"/>
            <a:ext cx="609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2. Wheel Set</a:t>
            </a:r>
          </a:p>
          <a:p>
            <a:pPr lvl="1"/>
            <a:r>
              <a:rPr lang="en-US" b="1" dirty="0"/>
              <a:t>2.1 Driven Sprocket</a:t>
            </a:r>
          </a:p>
          <a:p>
            <a:pPr lvl="1"/>
            <a:r>
              <a:rPr lang="en-US" b="1" dirty="0"/>
              <a:t>2.2 Wheel &amp; Shaft</a:t>
            </a:r>
          </a:p>
          <a:p>
            <a:pPr lvl="1"/>
            <a:r>
              <a:rPr lang="en-US" b="1" dirty="0"/>
              <a:t>2.3 Roller Bearings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416B558-468E-DF85-EBA8-46C86B01B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564" y="1753918"/>
            <a:ext cx="3554344" cy="3824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ECDCF2-567B-A8D6-14FA-8779CDB90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91" t="6651" r="7627" b="8920"/>
          <a:stretch/>
        </p:blipFill>
        <p:spPr>
          <a:xfrm>
            <a:off x="108552" y="1142971"/>
            <a:ext cx="4158453" cy="4096348"/>
          </a:xfrm>
          <a:prstGeom prst="ellipse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633EE6F-54E8-7F41-679B-22F61AB78CD9}"/>
              </a:ext>
            </a:extLst>
          </p:cNvPr>
          <p:cNvSpPr/>
          <p:nvPr/>
        </p:nvSpPr>
        <p:spPr>
          <a:xfrm>
            <a:off x="5735263" y="3072305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AB0F09-AEB9-3244-8749-DC8DA31540A6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2820806" y="3293284"/>
            <a:ext cx="2914457" cy="9890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0EBFF73-B2F9-B842-ADCE-C2FB86691F8B}"/>
              </a:ext>
            </a:extLst>
          </p:cNvPr>
          <p:cNvSpPr/>
          <p:nvPr/>
        </p:nvSpPr>
        <p:spPr>
          <a:xfrm>
            <a:off x="5770775" y="3818673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2.2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8D2B13-6C68-A6FC-F056-FE823D8DEEDA}"/>
              </a:ext>
            </a:extLst>
          </p:cNvPr>
          <p:cNvCxnSpPr>
            <a:cxnSpLocks/>
            <a:stCxn id="16" idx="2"/>
          </p:cNvCxnSpPr>
          <p:nvPr/>
        </p:nvCxnSpPr>
        <p:spPr>
          <a:xfrm flipH="1" flipV="1">
            <a:off x="1932317" y="3403221"/>
            <a:ext cx="3838458" cy="7353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CEB5929-796C-4544-0326-7BCCB24AA55B}"/>
              </a:ext>
            </a:extLst>
          </p:cNvPr>
          <p:cNvSpPr/>
          <p:nvPr/>
        </p:nvSpPr>
        <p:spPr>
          <a:xfrm>
            <a:off x="5694071" y="2353054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2.3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1F8DF4-2DFF-30E1-FFFF-6DE303DE7566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2372264" y="2672935"/>
            <a:ext cx="3321807" cy="62034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1438934-FD9C-0D58-3FCB-BEB8C647374E}"/>
              </a:ext>
            </a:extLst>
          </p:cNvPr>
          <p:cNvSpPr/>
          <p:nvPr/>
        </p:nvSpPr>
        <p:spPr>
          <a:xfrm>
            <a:off x="4625469" y="5035972"/>
            <a:ext cx="2982886" cy="3143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CB3AE4-78EA-2A17-75B1-68CF5ADA1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68550" y="-2157687"/>
            <a:ext cx="1755522" cy="609024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2BB49-2C28-4273-2C91-A0BF4E485169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6385713" y="3392186"/>
            <a:ext cx="2985481" cy="2592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CF2887D-A133-1BE7-AC6D-9BEF68EDE9C8}"/>
              </a:ext>
            </a:extLst>
          </p:cNvPr>
          <p:cNvSpPr/>
          <p:nvPr/>
        </p:nvSpPr>
        <p:spPr>
          <a:xfrm>
            <a:off x="5694071" y="1642981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2.2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6BDCED-4F5C-9462-403D-8E6242332B2F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281955" y="1962862"/>
            <a:ext cx="3412116" cy="110944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5A2DBE-9AC6-40F9-88BB-771531FE8F8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019296" y="1095665"/>
            <a:ext cx="0" cy="54731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081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318834-7E42-2D16-017D-3B5AD27A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731361"/>
              </p:ext>
            </p:extLst>
          </p:nvPr>
        </p:nvGraphicFramePr>
        <p:xfrm>
          <a:off x="465828" y="1559974"/>
          <a:ext cx="11205712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0006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5322498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4313208">
                  <a:extLst>
                    <a:ext uri="{9D8B030D-6E8A-4147-A177-3AD203B41FA5}">
                      <a16:colId xmlns:a16="http://schemas.microsoft.com/office/drawing/2014/main" val="675931183"/>
                    </a:ext>
                  </a:extLst>
                </a:gridCol>
              </a:tblGrid>
              <a:tr h="247700">
                <a:tc>
                  <a:txBody>
                    <a:bodyPr/>
                    <a:lstStyle/>
                    <a:p>
                      <a:r>
                        <a:rPr lang="en-US" b="1" dirty="0"/>
                        <a:t>COMPONENT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SPECIFICATIONS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BASIC CONDITION SPECIFICATION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2626303">
                <a:tc>
                  <a:txBody>
                    <a:bodyPr/>
                    <a:lstStyle/>
                    <a:p>
                      <a:r>
                        <a:rPr lang="en-US" dirty="0"/>
                        <a:t>2.2 Wheel  &amp; Shaft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Wheel size : 150mm(OD) x 40mm(ID) x50mm (W) x 4 units</a:t>
                      </a:r>
                    </a:p>
                    <a:p>
                      <a:r>
                        <a:rPr lang="en-US" dirty="0"/>
                        <a:t>Material: SS400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Shaft Diameter: 40mm(</a:t>
                      </a:r>
                      <a:r>
                        <a:rPr lang="en-US" dirty="0" err="1"/>
                        <a:t>Dia</a:t>
                      </a:r>
                      <a:r>
                        <a:rPr lang="en-US" dirty="0"/>
                        <a:t>) x 1662mm(L)  </a:t>
                      </a:r>
                    </a:p>
                    <a:p>
                      <a:r>
                        <a:rPr lang="en-US" dirty="0"/>
                        <a:t>Driven sprocket keyway: 49mm(L) x 4mm (D) x 3 units</a:t>
                      </a:r>
                    </a:p>
                    <a:p>
                      <a:r>
                        <a:rPr lang="en-US" dirty="0"/>
                        <a:t>Key bar: 44mm (L) x 8mm (W) x 8mm (H) x 3 units</a:t>
                      </a:r>
                    </a:p>
                    <a:p>
                      <a:r>
                        <a:rPr lang="en-US" dirty="0"/>
                        <a:t>Material: Steel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Guide Roller Size: 70mm(OD) x 25mm(ID) x 30mm(W) x 4 units</a:t>
                      </a:r>
                    </a:p>
                    <a:p>
                      <a:r>
                        <a:rPr lang="en-US" dirty="0"/>
                        <a:t>Material: PA Nylon 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signs of wear and damage.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from dirt, dust and other accumulated debris on the wheel &amp; track.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Wheel lock plate is secured with M10 x 26mm flat screw (Countersunk).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1370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4CA4F09-4E66-5DFC-EA37-8BE05D717AF4}"/>
              </a:ext>
            </a:extLst>
          </p:cNvPr>
          <p:cNvSpPr txBox="1">
            <a:spLocks/>
          </p:cNvSpPr>
          <p:nvPr/>
        </p:nvSpPr>
        <p:spPr>
          <a:xfrm>
            <a:off x="465828" y="120769"/>
            <a:ext cx="12114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Antenna Purina Black" pitchFamily="50" charset="0"/>
                <a:ea typeface="+mj-ea"/>
                <a:cs typeface="Antenna Purina Black" pitchFamily="50" charset="0"/>
              </a:defRPr>
            </a:lvl1pPr>
          </a:lstStyle>
          <a:p>
            <a:r>
              <a:rPr lang="en-US" dirty="0"/>
              <a:t>2.2 Specification OF WHEEL &amp; SHAFT</a:t>
            </a:r>
          </a:p>
        </p:txBody>
      </p:sp>
    </p:spTree>
    <p:extLst>
      <p:ext uri="{BB962C8B-B14F-4D97-AF65-F5344CB8AC3E}">
        <p14:creationId xmlns:p14="http://schemas.microsoft.com/office/powerpoint/2010/main" val="2095805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F2325F17-BD08-46AF-E101-A2D9FF0C7471}"/>
              </a:ext>
            </a:extLst>
          </p:cNvPr>
          <p:cNvSpPr txBox="1"/>
          <p:nvPr/>
        </p:nvSpPr>
        <p:spPr>
          <a:xfrm>
            <a:off x="4658384" y="4457289"/>
            <a:ext cx="609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2. Wheel Set</a:t>
            </a:r>
          </a:p>
          <a:p>
            <a:pPr lvl="1"/>
            <a:r>
              <a:rPr lang="en-US" b="1" dirty="0"/>
              <a:t>2.1 Driven Sprocket</a:t>
            </a:r>
          </a:p>
          <a:p>
            <a:pPr lvl="1"/>
            <a:r>
              <a:rPr lang="en-US" b="1" dirty="0"/>
              <a:t>2.2 Wheel Shaft &amp; Guide Rollers</a:t>
            </a:r>
          </a:p>
          <a:p>
            <a:pPr lvl="1"/>
            <a:r>
              <a:rPr lang="en-US" b="1" dirty="0"/>
              <a:t>2.3 Roller Bearings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416B558-468E-DF85-EBA8-46C86B01B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564" y="1753918"/>
            <a:ext cx="3554344" cy="3824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ECDCF2-567B-A8D6-14FA-8779CDB90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91" t="6651" r="7627" b="8920"/>
          <a:stretch/>
        </p:blipFill>
        <p:spPr>
          <a:xfrm>
            <a:off x="108552" y="1142971"/>
            <a:ext cx="4158453" cy="4096348"/>
          </a:xfrm>
          <a:prstGeom prst="ellipse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633EE6F-54E8-7F41-679B-22F61AB78CD9}"/>
              </a:ext>
            </a:extLst>
          </p:cNvPr>
          <p:cNvSpPr/>
          <p:nvPr/>
        </p:nvSpPr>
        <p:spPr>
          <a:xfrm>
            <a:off x="5735263" y="3072305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AB0F09-AEB9-3244-8749-DC8DA31540A6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2820806" y="3293284"/>
            <a:ext cx="2914457" cy="9890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0EBFF73-B2F9-B842-ADCE-C2FB86691F8B}"/>
              </a:ext>
            </a:extLst>
          </p:cNvPr>
          <p:cNvSpPr/>
          <p:nvPr/>
        </p:nvSpPr>
        <p:spPr>
          <a:xfrm>
            <a:off x="5770775" y="3818673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2.2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8D2B13-6C68-A6FC-F056-FE823D8DEEDA}"/>
              </a:ext>
            </a:extLst>
          </p:cNvPr>
          <p:cNvCxnSpPr>
            <a:cxnSpLocks/>
            <a:stCxn id="16" idx="2"/>
          </p:cNvCxnSpPr>
          <p:nvPr/>
        </p:nvCxnSpPr>
        <p:spPr>
          <a:xfrm flipH="1" flipV="1">
            <a:off x="1932317" y="3403221"/>
            <a:ext cx="3838458" cy="7353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CEB5929-796C-4544-0326-7BCCB24AA55B}"/>
              </a:ext>
            </a:extLst>
          </p:cNvPr>
          <p:cNvSpPr/>
          <p:nvPr/>
        </p:nvSpPr>
        <p:spPr>
          <a:xfrm>
            <a:off x="5694071" y="2353054"/>
            <a:ext cx="650450" cy="639762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2.3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1F8DF4-2DFF-30E1-FFFF-6DE303DE7566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2372264" y="2672935"/>
            <a:ext cx="3321807" cy="62034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1438934-FD9C-0D58-3FCB-BEB8C647374E}"/>
              </a:ext>
            </a:extLst>
          </p:cNvPr>
          <p:cNvSpPr/>
          <p:nvPr/>
        </p:nvSpPr>
        <p:spPr>
          <a:xfrm>
            <a:off x="4658384" y="5322601"/>
            <a:ext cx="2982886" cy="3143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CB3AE4-78EA-2A17-75B1-68CF5ADA1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68550" y="-2157687"/>
            <a:ext cx="1755522" cy="609024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52BB49-2C28-4273-2C91-A0BF4E485169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6385713" y="3392186"/>
            <a:ext cx="2985481" cy="2592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CF2887D-A133-1BE7-AC6D-9BEF68EDE9C8}"/>
              </a:ext>
            </a:extLst>
          </p:cNvPr>
          <p:cNvSpPr/>
          <p:nvPr/>
        </p:nvSpPr>
        <p:spPr>
          <a:xfrm>
            <a:off x="5694071" y="1642981"/>
            <a:ext cx="650450" cy="6397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2.2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6BDCED-4F5C-9462-403D-8E6242332B2F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281955" y="1962862"/>
            <a:ext cx="3412116" cy="110944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5A2DBE-9AC6-40F9-88BB-771531FE8F8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019296" y="1095665"/>
            <a:ext cx="0" cy="54731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348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c518b14-1b62-4f3c-9031-1b80851b9925">
      <Terms xmlns="http://schemas.microsoft.com/office/infopath/2007/PartnerControls"/>
    </lcf76f155ced4ddcb4097134ff3c332f>
    <TaxCatchAll xmlns="bb3ed4e2-c96b-4078-a70e-738f2c3e7f27"/>
    <SharedWithUsers xmlns="bb3ed4e2-c96b-4078-a70e-738f2c3e7f27">
      <UserInfo>
        <DisplayName>Flores,Oliver Glenn,PH-Cagayan de Oro,Manufacturing</DisplayName>
        <AccountId>16</AccountId>
        <AccountType/>
      </UserInfo>
      <UserInfo>
        <DisplayName>GLBO365AOSSPOAdmin,Generic,,</DisplayName>
        <AccountId>30</AccountId>
        <AccountType/>
      </UserInfo>
      <UserInfo>
        <DisplayName>Majesterio,Ramon Jr,PH-Cagayan de Oro,Engineering</DisplayName>
        <AccountId>150</AccountId>
        <AccountType/>
      </UserInfo>
      <UserInfo>
        <DisplayName>Torcende,Alfred Martin,PH-Cagayan de Oro,Engineering</DisplayName>
        <AccountId>89</AccountId>
        <AccountType/>
      </UserInfo>
      <UserInfo>
        <DisplayName>Camiña,Ryan,PH-Cagayan de Oro,Manufacturing</DisplayName>
        <AccountId>179</AccountId>
        <AccountType/>
      </UserInfo>
      <UserInfo>
        <DisplayName>Tadena,Francis Carlo,PH-Cagayan de Oro,Engineering,External</DisplayName>
        <AccountId>180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A6105F9541B40BCB6C29857969E04" ma:contentTypeVersion="14" ma:contentTypeDescription="Create a new document." ma:contentTypeScope="" ma:versionID="eee56aba6cde1e83c42e76f76fdca758">
  <xsd:schema xmlns:xsd="http://www.w3.org/2001/XMLSchema" xmlns:xs="http://www.w3.org/2001/XMLSchema" xmlns:p="http://schemas.microsoft.com/office/2006/metadata/properties" xmlns:ns2="3c518b14-1b62-4f3c-9031-1b80851b9925" xmlns:ns3="bb3ed4e2-c96b-4078-a70e-738f2c3e7f27" targetNamespace="http://schemas.microsoft.com/office/2006/metadata/properties" ma:root="true" ma:fieldsID="290aea03bf314aea9ab641399b853969" ns2:_="" ns3:_="">
    <xsd:import namespace="3c518b14-1b62-4f3c-9031-1b80851b9925"/>
    <xsd:import namespace="bb3ed4e2-c96b-4078-a70e-738f2c3e7f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518b14-1b62-4f3c-9031-1b80851b99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3b4f369-e68d-40dc-b20e-bd2c7c5d9b0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3ed4e2-c96b-4078-a70e-738f2c3e7f2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2605f93e-2e8c-4f7a-a6f0-dbccbb6c53a5}" ma:internalName="TaxCatchAll" ma:showField="CatchAllData" ma:web="bb3ed4e2-c96b-4078-a70e-738f2c3e7f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A8D95A-C998-453E-A693-05FB7FDA67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5BE27D-B016-456A-B892-0632474125B6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3c518b14-1b62-4f3c-9031-1b80851b9925"/>
    <ds:schemaRef ds:uri="http://purl.org/dc/elements/1.1/"/>
    <ds:schemaRef ds:uri="http://schemas.microsoft.com/office/2006/metadata/properties"/>
    <ds:schemaRef ds:uri="bb3ed4e2-c96b-4078-a70e-738f2c3e7f2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BD5770E-6B8B-4F4B-A272-747D7E2583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518b14-1b62-4f3c-9031-1b80851b9925"/>
    <ds:schemaRef ds:uri="bb3ed4e2-c96b-4078-a70e-738f2c3e7f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4839</TotalTime>
  <Words>1785</Words>
  <Application>Microsoft Office PowerPoint</Application>
  <PresentationFormat>Widescreen</PresentationFormat>
  <Paragraphs>430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Antenna Purina Black</vt:lpstr>
      <vt:lpstr>Arial</vt:lpstr>
      <vt:lpstr>Calibri</vt:lpstr>
      <vt:lpstr>Calibri Light</vt:lpstr>
      <vt:lpstr>Nestle Text TF AR Book</vt:lpstr>
      <vt:lpstr>Office Theme</vt:lpstr>
      <vt:lpstr>E54 MH &amp; COMPACTOR</vt:lpstr>
      <vt:lpstr>DRAWING</vt:lpstr>
      <vt:lpstr>PowerPoint Presentation</vt:lpstr>
      <vt:lpstr>MOBILE HOPPER DRIVE ASSEMBLY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DRAWING</vt:lpstr>
      <vt:lpstr>MOBILE HOPPER ASSEMBLY</vt:lpstr>
      <vt:lpstr>PowerPoint Presentation</vt:lpstr>
      <vt:lpstr>1.1 BASIC SPECS OF PNEUMATIC CYLINDER</vt:lpstr>
      <vt:lpstr>PowerPoint Presentation</vt:lpstr>
      <vt:lpstr>PowerPoint Presentation</vt:lpstr>
      <vt:lpstr>PowerPoint Presentation</vt:lpstr>
      <vt:lpstr>MOBILE HOPPER ASSEMBLY</vt:lpstr>
      <vt:lpstr>PowerPoint Presentation</vt:lpstr>
      <vt:lpstr>PowerPoint Presentation</vt:lpstr>
      <vt:lpstr>DRAWING</vt:lpstr>
      <vt:lpstr>DRAWING</vt:lpstr>
      <vt:lpstr>PowerPoint Presentation</vt:lpstr>
      <vt:lpstr>PowerPoint Presentation</vt:lpstr>
      <vt:lpstr>DRAWING</vt:lpstr>
      <vt:lpstr>PowerPoint Presentation</vt:lpstr>
      <vt:lpstr>PowerPoint Presentation</vt:lpstr>
      <vt:lpstr>DRAWING</vt:lpstr>
      <vt:lpstr>PowerPoint Presentation</vt:lpstr>
      <vt:lpstr>PowerPoint Presentation</vt:lpstr>
      <vt:lpstr>1. MAINTENANCE PLANS </vt:lpstr>
      <vt:lpstr>1. MAINTENANCE PLANS </vt:lpstr>
      <vt:lpstr>1. Hoist MAINTENANCE Checklist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Golez,Christa Maria,PH-Makati,Org Design &amp; Change Management</dc:creator>
  <cp:lastModifiedBy>PHTadenaFr</cp:lastModifiedBy>
  <cp:revision>38</cp:revision>
  <cp:lastPrinted>2024-01-18T05:22:31Z</cp:lastPrinted>
  <dcterms:created xsi:type="dcterms:W3CDTF">2023-10-24T05:09:07Z</dcterms:created>
  <dcterms:modified xsi:type="dcterms:W3CDTF">2024-04-22T06:43:36Z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2023-10-24T05:09:07Z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9f04edb0-6c8e-4230-973f-61bd47bc2a46</vt:lpwstr>
  </property>
  <property fmtid="{D5CDD505-2E9C-101B-9397-08002B2CF9AE}" pid="8" name="MSIP_Label_1ada0a2f-b917-4d51-b0d0-d418a10c8b23_ContentBits">
    <vt:lpwstr>0</vt:lpwstr>
  </property>
  <property fmtid="{D5CDD505-2E9C-101B-9397-08002B2CF9AE}" pid="9" name="ContentTypeId">
    <vt:lpwstr>0x0101003BCA6105F9541B40BCB6C29857969E04</vt:lpwstr>
  </property>
  <property fmtid="{D5CDD505-2E9C-101B-9397-08002B2CF9AE}" pid="10" name="MediaServiceImageTags">
    <vt:lpwstr/>
  </property>
</Properties>
</file>